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80" r:id="rId2"/>
    <p:sldId id="282" r:id="rId3"/>
    <p:sldId id="256" r:id="rId4"/>
    <p:sldId id="257" r:id="rId5"/>
    <p:sldId id="276" r:id="rId6"/>
    <p:sldId id="258" r:id="rId7"/>
    <p:sldId id="283" r:id="rId8"/>
    <p:sldId id="259" r:id="rId9"/>
    <p:sldId id="261" r:id="rId10"/>
    <p:sldId id="267" r:id="rId11"/>
    <p:sldId id="275" r:id="rId12"/>
    <p:sldId id="286" r:id="rId13"/>
    <p:sldId id="287" r:id="rId14"/>
    <p:sldId id="262" r:id="rId15"/>
    <p:sldId id="277" r:id="rId16"/>
    <p:sldId id="268" r:id="rId17"/>
    <p:sldId id="288" r:id="rId18"/>
    <p:sldId id="263" r:id="rId19"/>
    <p:sldId id="271" r:id="rId20"/>
    <p:sldId id="269" r:id="rId21"/>
    <p:sldId id="272" r:id="rId22"/>
    <p:sldId id="264" r:id="rId23"/>
    <p:sldId id="273" r:id="rId24"/>
    <p:sldId id="270" r:id="rId25"/>
    <p:sldId id="265" r:id="rId26"/>
    <p:sldId id="274" r:id="rId27"/>
    <p:sldId id="284" r:id="rId28"/>
    <p:sldId id="289" r:id="rId29"/>
    <p:sldId id="260" r:id="rId30"/>
    <p:sldId id="266" r:id="rId31"/>
    <p:sldId id="291" r:id="rId32"/>
    <p:sldId id="292" r:id="rId33"/>
    <p:sldId id="285"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EF3C1-9165-4AE3-98AE-A59693365A1A}" type="datetimeFigureOut">
              <a:rPr lang="en-US" smtClean="0"/>
              <a:t>6/29/2022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8C48D-4A58-49D9-ABCC-AE9818C9D9C5}" type="slidenum">
              <a:rPr lang="en-US" smtClean="0"/>
              <a:t>‹#›</a:t>
            </a:fld>
            <a:endParaRPr lang="en-US"/>
          </a:p>
        </p:txBody>
      </p:sp>
    </p:spTree>
    <p:extLst>
      <p:ext uri="{BB962C8B-B14F-4D97-AF65-F5344CB8AC3E}">
        <p14:creationId xmlns:p14="http://schemas.microsoft.com/office/powerpoint/2010/main" val="342833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481F4-A9E6-4EBB-A117-8D66261E216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141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4A4877-F1A3-4D2B-8E48-6670DF8C8CE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A4877-F1A3-4D2B-8E48-6670DF8C8CE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4A4877-F1A3-4D2B-8E48-6670DF8C8CE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D22AE-D9A3-4266-B6AD-9F07BF2EDE2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A4877-F1A3-4D2B-8E48-6670DF8C8CE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D22AE-D9A3-4266-B6AD-9F07BF2EDE2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4A4877-F1A3-4D2B-8E48-6670DF8C8CED}"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4A4877-F1A3-4D2B-8E48-6670DF8C8CE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D22AE-D9A3-4266-B6AD-9F07BF2EDE2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4A4877-F1A3-4D2B-8E48-6670DF8C8CED}"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4A4877-F1A3-4D2B-8E48-6670DF8C8CED}"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D4A4877-F1A3-4D2B-8E48-6670DF8C8CED}"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D22AE-D9A3-4266-B6AD-9F07BF2EDE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4A4877-F1A3-4D2B-8E48-6670DF8C8CE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D22AE-D9A3-4266-B6AD-9F07BF2EDE2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A4877-F1A3-4D2B-8E48-6670DF8C8CED}"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D22AE-D9A3-4266-B6AD-9F07BF2EDE2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D4A4877-F1A3-4D2B-8E48-6670DF8C8CED}" type="datetimeFigureOut">
              <a:rPr lang="en-US" smtClean="0"/>
              <a:t>6/29/2022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5D22AE-D9A3-4266-B6AD-9F07BF2EDE2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kenanaonline.com/users/gafrdlibrary/tags/363551/post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kenanaonline.com/users/gafrdlibrary/tags/243381/post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kenanaonline.com/users/gafrdlibrary/tags/243381/post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252728"/>
          </a:xfrm>
        </p:spPr>
        <p:txBody>
          <a:bodyPr>
            <a:normAutofit fontScale="90000"/>
          </a:bodyPr>
          <a:lstStyle/>
          <a:p>
            <a:pPr rtl="1"/>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smtClean="0"/>
              <a:t/>
            </a:r>
            <a:br>
              <a:rPr lang="ar-IQ" dirty="0" smtClean="0"/>
            </a:br>
            <a:r>
              <a:rPr lang="ar-IQ" sz="8000" dirty="0" smtClean="0">
                <a:solidFill>
                  <a:srgbClr val="FF0000"/>
                </a:solidFill>
                <a:cs typeface="DecoType Thuluth" pitchFamily="2" charset="-78"/>
              </a:rPr>
              <a:t>نوعية مياه الاستزراع المائي</a:t>
            </a:r>
            <a:r>
              <a:rPr lang="ar-IQ" b="1" dirty="0" smtClean="0"/>
              <a:t/>
            </a:r>
            <a:br>
              <a:rPr lang="ar-IQ" b="1" dirty="0" smtClean="0"/>
            </a:br>
            <a:r>
              <a:rPr lang="ar-IQ" b="1" dirty="0" smtClean="0"/>
              <a:t/>
            </a:r>
            <a:br>
              <a:rPr lang="ar-IQ" b="1" dirty="0" smtClean="0"/>
            </a:br>
            <a:r>
              <a:rPr lang="ar-IQ" dirty="0" smtClean="0">
                <a:solidFill>
                  <a:srgbClr val="C00000"/>
                </a:solidFill>
                <a:latin typeface="Arabic Typesetting" pitchFamily="66" charset="-78"/>
                <a:cs typeface="Arabic Typesetting" pitchFamily="66" charset="-78"/>
              </a:rPr>
              <a:t>اعداد</a:t>
            </a:r>
            <a:br>
              <a:rPr lang="ar-IQ" dirty="0" smtClean="0">
                <a:solidFill>
                  <a:srgbClr val="C00000"/>
                </a:solidFill>
                <a:latin typeface="Arabic Typesetting" pitchFamily="66" charset="-78"/>
                <a:cs typeface="Arabic Typesetting" pitchFamily="66" charset="-78"/>
              </a:rPr>
            </a:br>
            <a:r>
              <a:rPr lang="ar-IQ" dirty="0" smtClean="0">
                <a:solidFill>
                  <a:srgbClr val="C00000"/>
                </a:solidFill>
                <a:latin typeface="Arabic Typesetting" pitchFamily="66" charset="-78"/>
                <a:cs typeface="Arabic Typesetting" pitchFamily="66" charset="-78"/>
              </a:rPr>
              <a:t>الدكتور</a:t>
            </a:r>
            <a:r>
              <a:rPr lang="ar-IQ" dirty="0" smtClean="0">
                <a:solidFill>
                  <a:srgbClr val="C00000"/>
                </a:solidFill>
                <a:latin typeface="Arabic Typesetting" pitchFamily="66" charset="-78"/>
                <a:cs typeface="Arabic Typesetting" pitchFamily="66" charset="-78"/>
              </a:rPr>
              <a:t/>
            </a:r>
            <a:br>
              <a:rPr lang="ar-IQ" dirty="0" smtClean="0">
                <a:solidFill>
                  <a:srgbClr val="C00000"/>
                </a:solidFill>
                <a:latin typeface="Arabic Typesetting" pitchFamily="66" charset="-78"/>
                <a:cs typeface="Arabic Typesetting" pitchFamily="66" charset="-78"/>
              </a:rPr>
            </a:br>
            <a:r>
              <a:rPr lang="ar-IQ" dirty="0" smtClean="0">
                <a:solidFill>
                  <a:srgbClr val="C00000"/>
                </a:solidFill>
                <a:latin typeface="Arabic Typesetting" pitchFamily="66" charset="-78"/>
                <a:cs typeface="Arabic Typesetting" pitchFamily="66" charset="-78"/>
              </a:rPr>
              <a:t>صادق جواد محمد</a:t>
            </a:r>
            <a:br>
              <a:rPr lang="ar-IQ" dirty="0" smtClean="0">
                <a:solidFill>
                  <a:srgbClr val="C00000"/>
                </a:solidFill>
                <a:latin typeface="Arabic Typesetting" pitchFamily="66" charset="-78"/>
                <a:cs typeface="Arabic Typesetting" pitchFamily="66" charset="-78"/>
              </a:rPr>
            </a:br>
            <a:r>
              <a:rPr lang="ar-IQ" dirty="0" smtClean="0">
                <a:solidFill>
                  <a:srgbClr val="C00000"/>
                </a:solidFill>
                <a:latin typeface="Arabic Typesetting" pitchFamily="66" charset="-78"/>
                <a:cs typeface="Arabic Typesetting" pitchFamily="66" charset="-78"/>
              </a:rPr>
              <a:t>وحدة الاستزراع المائي – كلية الزراعة</a:t>
            </a:r>
            <a:br>
              <a:rPr lang="ar-IQ" dirty="0" smtClean="0">
                <a:solidFill>
                  <a:srgbClr val="C00000"/>
                </a:solidFill>
                <a:latin typeface="Arabic Typesetting" pitchFamily="66" charset="-78"/>
                <a:cs typeface="Arabic Typesetting" pitchFamily="66" charset="-78"/>
              </a:rPr>
            </a:br>
            <a:r>
              <a:rPr lang="ar-IQ" dirty="0" smtClean="0">
                <a:solidFill>
                  <a:srgbClr val="C00000"/>
                </a:solidFill>
                <a:latin typeface="Arabic Typesetting" pitchFamily="66" charset="-78"/>
                <a:cs typeface="Arabic Typesetting" pitchFamily="66" charset="-78"/>
              </a:rPr>
              <a:t>جامعة البصرة</a:t>
            </a:r>
            <a:r>
              <a:rPr lang="ar-IQ" dirty="0" smtClean="0">
                <a:solidFill>
                  <a:srgbClr val="C00000"/>
                </a:solidFill>
              </a:rPr>
              <a:t/>
            </a:r>
            <a:br>
              <a:rPr lang="ar-IQ" dirty="0" smtClean="0">
                <a:solidFill>
                  <a:srgbClr val="C00000"/>
                </a:solidFill>
              </a:rPr>
            </a:br>
            <a:r>
              <a:rPr lang="ar-IQ" b="1" dirty="0" smtClean="0">
                <a:cs typeface="DecoType Thuluth" pitchFamily="2" charset="-78"/>
              </a:rPr>
              <a:t>صادق جواد محمد</a:t>
            </a:r>
            <a:r>
              <a:rPr lang="ar-IQ" b="1" dirty="0" smtClean="0"/>
              <a:t/>
            </a:r>
            <a:br>
              <a:rPr lang="ar-IQ" b="1" dirty="0" smtClean="0"/>
            </a:br>
            <a:r>
              <a:rPr lang="ar-IQ" dirty="0" smtClean="0"/>
              <a:t>وحدة الاستزراع المائي</a:t>
            </a:r>
            <a:br>
              <a:rPr lang="ar-IQ" dirty="0" smtClean="0"/>
            </a:br>
            <a:r>
              <a:rPr lang="ar-IQ" dirty="0" smtClean="0"/>
              <a:t>كلية الزراعة – جامعة البصرة</a:t>
            </a:r>
            <a:endParaRPr lang="en-US" dirty="0"/>
          </a:p>
        </p:txBody>
      </p:sp>
    </p:spTree>
    <p:extLst>
      <p:ext uri="{BB962C8B-B14F-4D97-AF65-F5344CB8AC3E}">
        <p14:creationId xmlns:p14="http://schemas.microsoft.com/office/powerpoint/2010/main" val="29913688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36" y="1143000"/>
            <a:ext cx="8458200" cy="3970318"/>
          </a:xfrm>
          <a:prstGeom prst="rect">
            <a:avLst/>
          </a:prstGeom>
        </p:spPr>
        <p:txBody>
          <a:bodyPr wrap="square">
            <a:spAutoFit/>
          </a:bodyPr>
          <a:lstStyle/>
          <a:p>
            <a:pPr lvl="0" algn="just" rtl="1"/>
            <a:r>
              <a:rPr lang="ar-IQ" sz="2800" b="1" dirty="0" smtClean="0">
                <a:solidFill>
                  <a:srgbClr val="222222"/>
                </a:solidFill>
                <a:latin typeface="Arabic Transparent"/>
                <a:cs typeface="Times New Roman"/>
              </a:rPr>
              <a:t>في </a:t>
            </a:r>
            <a:r>
              <a:rPr lang="ar-IQ" sz="2800" b="1" dirty="0">
                <a:solidFill>
                  <a:srgbClr val="222222"/>
                </a:solidFill>
                <a:latin typeface="Arabic Transparent"/>
                <a:cs typeface="Times New Roman"/>
              </a:rPr>
              <a:t>الأيام الحارة يزداد معدل </a:t>
            </a:r>
            <a:r>
              <a:rPr lang="ar-IQ" sz="2800" b="1" dirty="0" smtClean="0">
                <a:solidFill>
                  <a:srgbClr val="222222"/>
                </a:solidFill>
                <a:latin typeface="Arabic Transparent"/>
                <a:cs typeface="Times New Roman"/>
              </a:rPr>
              <a:t>استهلاك </a:t>
            </a:r>
            <a:r>
              <a:rPr lang="ar-IQ" sz="2800" b="1" dirty="0">
                <a:solidFill>
                  <a:srgbClr val="222222"/>
                </a:solidFill>
                <a:latin typeface="Arabic Transparent"/>
                <a:cs typeface="Times New Roman"/>
              </a:rPr>
              <a:t>الأكسجين للأسماك نتيجة زيادة النشاط والتمثيل </a:t>
            </a:r>
            <a:r>
              <a:rPr lang="ar-IQ" sz="2800" b="1" dirty="0" smtClean="0">
                <a:solidFill>
                  <a:srgbClr val="222222"/>
                </a:solidFill>
                <a:latin typeface="Arabic Transparent"/>
                <a:cs typeface="Times New Roman"/>
              </a:rPr>
              <a:t>الغذائي </a:t>
            </a:r>
            <a:r>
              <a:rPr lang="ar-IQ" sz="2800" b="1" dirty="0">
                <a:solidFill>
                  <a:srgbClr val="222222"/>
                </a:solidFill>
                <a:latin typeface="Arabic Transparent"/>
                <a:cs typeface="Times New Roman"/>
              </a:rPr>
              <a:t>وعلى الجانب الآخر تقل ذوبانية </a:t>
            </a:r>
            <a:r>
              <a:rPr lang="ar-IQ" sz="2800" b="1" dirty="0" smtClean="0">
                <a:solidFill>
                  <a:srgbClr val="222222"/>
                </a:solidFill>
                <a:latin typeface="Arabic Transparent"/>
                <a:cs typeface="Times New Roman"/>
              </a:rPr>
              <a:t>الأوكسجين في </a:t>
            </a:r>
            <a:r>
              <a:rPr lang="ar-IQ" sz="2800" b="1" dirty="0">
                <a:solidFill>
                  <a:srgbClr val="222222"/>
                </a:solidFill>
                <a:latin typeface="Arabic Transparent"/>
                <a:cs typeface="Times New Roman"/>
              </a:rPr>
              <a:t>الماء بسبب </a:t>
            </a:r>
            <a:r>
              <a:rPr lang="ar-IQ" sz="2800" b="1" dirty="0" smtClean="0">
                <a:solidFill>
                  <a:srgbClr val="222222"/>
                </a:solidFill>
                <a:latin typeface="Arabic Transparent"/>
                <a:cs typeface="Times New Roman"/>
              </a:rPr>
              <a:t>ارتفاع </a:t>
            </a:r>
            <a:r>
              <a:rPr lang="ar-IQ" sz="2800" b="1" dirty="0">
                <a:solidFill>
                  <a:srgbClr val="222222"/>
                </a:solidFill>
                <a:latin typeface="Arabic Transparent"/>
                <a:cs typeface="Times New Roman"/>
              </a:rPr>
              <a:t>درجة الحرارة. </a:t>
            </a:r>
            <a:endParaRPr lang="ar-IQ" sz="2800" b="1" dirty="0" smtClean="0">
              <a:solidFill>
                <a:srgbClr val="222222"/>
              </a:solidFill>
              <a:latin typeface="Arabic Transparent"/>
              <a:cs typeface="Times New Roman"/>
            </a:endParaRPr>
          </a:p>
          <a:p>
            <a:pPr lvl="0" algn="just" rtl="1"/>
            <a:r>
              <a:rPr lang="ar-IQ" sz="2800" b="1" dirty="0" smtClean="0">
                <a:solidFill>
                  <a:srgbClr val="222222"/>
                </a:solidFill>
                <a:latin typeface="Arabic Transparent"/>
                <a:cs typeface="Times New Roman"/>
              </a:rPr>
              <a:t>كذلك </a:t>
            </a:r>
            <a:r>
              <a:rPr lang="ar-IQ" sz="2800" b="1" dirty="0">
                <a:solidFill>
                  <a:srgbClr val="222222"/>
                </a:solidFill>
                <a:latin typeface="Arabic Transparent"/>
                <a:cs typeface="Times New Roman"/>
              </a:rPr>
              <a:t>تنخفض ذوبانية الأكسجين </a:t>
            </a:r>
            <a:r>
              <a:rPr lang="ar-IQ" sz="2800" b="1" dirty="0" smtClean="0">
                <a:solidFill>
                  <a:srgbClr val="222222"/>
                </a:solidFill>
                <a:latin typeface="Arabic Transparent"/>
                <a:cs typeface="Times New Roman"/>
              </a:rPr>
              <a:t>في </a:t>
            </a:r>
            <a:r>
              <a:rPr lang="ar-IQ" sz="2800" b="1" dirty="0">
                <a:solidFill>
                  <a:srgbClr val="222222"/>
                </a:solidFill>
                <a:latin typeface="Arabic Transparent"/>
                <a:cs typeface="Times New Roman"/>
              </a:rPr>
              <a:t>المياه بزيادة الملوحة والرطوبة العالية. </a:t>
            </a:r>
            <a:endParaRPr lang="ar-IQ" sz="2800" b="1" dirty="0" smtClean="0">
              <a:solidFill>
                <a:srgbClr val="222222"/>
              </a:solidFill>
              <a:latin typeface="Arabic Transparent"/>
              <a:cs typeface="Times New Roman"/>
            </a:endParaRPr>
          </a:p>
          <a:p>
            <a:pPr lvl="0" algn="just" rtl="1"/>
            <a:r>
              <a:rPr lang="ar-IQ" sz="2800" b="1" dirty="0" smtClean="0">
                <a:solidFill>
                  <a:srgbClr val="222222"/>
                </a:solidFill>
                <a:latin typeface="Arabic Transparent"/>
                <a:cs typeface="Times New Roman"/>
              </a:rPr>
              <a:t>الحدود </a:t>
            </a:r>
            <a:r>
              <a:rPr lang="ar-IQ" sz="2800" b="1" dirty="0">
                <a:solidFill>
                  <a:srgbClr val="222222"/>
                </a:solidFill>
                <a:latin typeface="Arabic Transparent"/>
                <a:cs typeface="Times New Roman"/>
              </a:rPr>
              <a:t>المثلى لمستوى الأكسجين الذائب </a:t>
            </a:r>
            <a:r>
              <a:rPr lang="ar-IQ" sz="2800" b="1" dirty="0" smtClean="0">
                <a:solidFill>
                  <a:srgbClr val="222222"/>
                </a:solidFill>
                <a:latin typeface="Arabic Transparent"/>
                <a:cs typeface="Times New Roman"/>
              </a:rPr>
              <a:t>في </a:t>
            </a:r>
            <a:r>
              <a:rPr lang="ar-IQ" sz="2800" b="1" dirty="0">
                <a:solidFill>
                  <a:srgbClr val="222222"/>
                </a:solidFill>
                <a:latin typeface="Arabic Transparent"/>
                <a:cs typeface="Times New Roman"/>
              </a:rPr>
              <a:t>المياه ان يكون اكبر من 5 </a:t>
            </a:r>
            <a:r>
              <a:rPr lang="ar-IQ" sz="2800" b="1" dirty="0" smtClean="0">
                <a:solidFill>
                  <a:srgbClr val="222222"/>
                </a:solidFill>
                <a:latin typeface="Arabic Transparent"/>
                <a:cs typeface="Times New Roman"/>
              </a:rPr>
              <a:t>ملغم/لتر</a:t>
            </a:r>
            <a:r>
              <a:rPr lang="ar-IQ" sz="2800" b="1" dirty="0">
                <a:solidFill>
                  <a:srgbClr val="222222"/>
                </a:solidFill>
                <a:latin typeface="Arabic Transparent"/>
                <a:cs typeface="Times New Roman"/>
              </a:rPr>
              <a:t>. </a:t>
            </a:r>
            <a:endParaRPr lang="ar-IQ" sz="2800" b="1" dirty="0" smtClean="0">
              <a:solidFill>
                <a:srgbClr val="222222"/>
              </a:solidFill>
              <a:latin typeface="Arabic Transparent"/>
              <a:cs typeface="Times New Roman"/>
            </a:endParaRPr>
          </a:p>
          <a:p>
            <a:pPr lvl="0" algn="just" rtl="1"/>
            <a:r>
              <a:rPr lang="ar-IQ" sz="2800" b="1" dirty="0" smtClean="0">
                <a:solidFill>
                  <a:srgbClr val="222222"/>
                </a:solidFill>
                <a:latin typeface="Arabic Transparent"/>
                <a:cs typeface="Times New Roman"/>
              </a:rPr>
              <a:t>يتم </a:t>
            </a:r>
            <a:r>
              <a:rPr lang="ar-IQ" sz="2800" b="1" dirty="0">
                <a:solidFill>
                  <a:srgbClr val="222222"/>
                </a:solidFill>
                <a:latin typeface="Arabic Transparent"/>
                <a:cs typeface="Times New Roman"/>
              </a:rPr>
              <a:t>قياسه </a:t>
            </a:r>
            <a:r>
              <a:rPr lang="ar-IQ" sz="2800" b="1" dirty="0" smtClean="0">
                <a:solidFill>
                  <a:srgbClr val="222222"/>
                </a:solidFill>
                <a:latin typeface="Arabic Transparent"/>
                <a:cs typeface="Times New Roman"/>
              </a:rPr>
              <a:t>في </a:t>
            </a:r>
            <a:r>
              <a:rPr lang="ar-IQ" sz="2800" b="1" dirty="0">
                <a:solidFill>
                  <a:srgbClr val="222222"/>
                </a:solidFill>
                <a:latin typeface="Arabic Transparent"/>
                <a:cs typeface="Times New Roman"/>
              </a:rPr>
              <a:t>الحقل مباشرة عن طريق جهاز </a:t>
            </a:r>
            <a:r>
              <a:rPr lang="ar-IQ" sz="2800" b="1" dirty="0" smtClean="0">
                <a:solidFill>
                  <a:srgbClr val="222222"/>
                </a:solidFill>
                <a:latin typeface="Arabic Transparent"/>
                <a:cs typeface="Times New Roman"/>
              </a:rPr>
              <a:t>قياس الاوكسجين ليعطي </a:t>
            </a:r>
            <a:r>
              <a:rPr lang="ar-IQ" sz="2800" b="1" dirty="0">
                <a:solidFill>
                  <a:srgbClr val="222222"/>
                </a:solidFill>
                <a:latin typeface="Arabic Transparent"/>
                <a:cs typeface="Times New Roman"/>
              </a:rPr>
              <a:t>قراءة مباشرة</a:t>
            </a:r>
            <a:r>
              <a:rPr lang="ar-IQ" sz="2800" b="1" dirty="0" smtClean="0">
                <a:solidFill>
                  <a:srgbClr val="222222"/>
                </a:solidFill>
                <a:latin typeface="Arabic Transparent"/>
                <a:cs typeface="Times New Roman"/>
              </a:rPr>
              <a:t>.</a:t>
            </a:r>
            <a:endParaRPr lang="ar-IQ" sz="2800" dirty="0">
              <a:solidFill>
                <a:srgbClr val="222222"/>
              </a:solidFill>
              <a:latin typeface="Arabic Transparent"/>
              <a:cs typeface="Times New Roman"/>
            </a:endParaRPr>
          </a:p>
        </p:txBody>
      </p:sp>
    </p:spTree>
    <p:extLst>
      <p:ext uri="{BB962C8B-B14F-4D97-AF65-F5344CB8AC3E}">
        <p14:creationId xmlns:p14="http://schemas.microsoft.com/office/powerpoint/2010/main" val="398144154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2954"/>
            <a:ext cx="8839200" cy="4031873"/>
          </a:xfrm>
          <a:prstGeom prst="rect">
            <a:avLst/>
          </a:prstGeom>
        </p:spPr>
        <p:txBody>
          <a:bodyPr wrap="square">
            <a:spAutoFit/>
          </a:bodyPr>
          <a:lstStyle/>
          <a:p>
            <a:pPr lvl="0" algn="just" rtl="1"/>
            <a:r>
              <a:rPr lang="ar-IQ" sz="3200" b="1" dirty="0">
                <a:solidFill>
                  <a:srgbClr val="222222"/>
                </a:solidFill>
                <a:latin typeface="Arabic Transparent"/>
                <a:cs typeface="Times New Roman"/>
              </a:rPr>
              <a:t>للتحكم في مستوى الأكسجين بالحوض في الحد الآمن يجب اتخاذ بعض التدابير مثل </a:t>
            </a:r>
            <a:r>
              <a:rPr lang="ar-IQ" sz="3200" b="1" dirty="0" smtClean="0">
                <a:solidFill>
                  <a:srgbClr val="222222"/>
                </a:solidFill>
                <a:latin typeface="Arabic Transparent"/>
                <a:cs typeface="Times New Roman"/>
              </a:rPr>
              <a:t>:</a:t>
            </a:r>
            <a:endParaRPr lang="ar-IQ" sz="3200" b="1" dirty="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1- تجنب </a:t>
            </a:r>
            <a:r>
              <a:rPr lang="ar-IQ" sz="3200" b="1" dirty="0">
                <a:solidFill>
                  <a:srgbClr val="222222"/>
                </a:solidFill>
                <a:latin typeface="Arabic Transparent"/>
                <a:cs typeface="Times New Roman"/>
              </a:rPr>
              <a:t>الإفراط في استخدام الاسمدة </a:t>
            </a:r>
            <a:r>
              <a:rPr lang="ar-IQ" sz="3200" b="1" dirty="0" smtClean="0">
                <a:solidFill>
                  <a:srgbClr val="222222"/>
                </a:solidFill>
                <a:latin typeface="Arabic Transparent"/>
                <a:cs typeface="Times New Roman"/>
              </a:rPr>
              <a:t>العضوية</a:t>
            </a:r>
            <a:endParaRPr lang="ar-IQ" sz="3200" b="1" dirty="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2- التحكم </a:t>
            </a:r>
            <a:r>
              <a:rPr lang="ar-IQ" sz="3200" b="1" dirty="0">
                <a:solidFill>
                  <a:srgbClr val="222222"/>
                </a:solidFill>
                <a:latin typeface="Arabic Transparent"/>
                <a:cs typeface="Times New Roman"/>
              </a:rPr>
              <a:t>في كمية النباتات المائية في الحوض </a:t>
            </a:r>
          </a:p>
          <a:p>
            <a:pPr lvl="0" algn="just" rtl="1"/>
            <a:r>
              <a:rPr lang="ar-IQ" sz="3200" b="1" dirty="0" smtClean="0">
                <a:solidFill>
                  <a:srgbClr val="222222"/>
                </a:solidFill>
                <a:latin typeface="Arabic Transparent"/>
                <a:cs typeface="Times New Roman"/>
              </a:rPr>
              <a:t>3- متابعة </a:t>
            </a:r>
            <a:r>
              <a:rPr lang="ar-IQ" sz="3200" b="1" dirty="0">
                <a:solidFill>
                  <a:srgbClr val="222222"/>
                </a:solidFill>
                <a:latin typeface="Arabic Transparent"/>
                <a:cs typeface="Times New Roman"/>
              </a:rPr>
              <a:t>كمية الطحالب في </a:t>
            </a:r>
            <a:r>
              <a:rPr lang="ar-IQ" sz="3200" b="1" dirty="0" smtClean="0">
                <a:solidFill>
                  <a:srgbClr val="222222"/>
                </a:solidFill>
                <a:latin typeface="Arabic Transparent"/>
                <a:cs typeface="Times New Roman"/>
              </a:rPr>
              <a:t>المياه</a:t>
            </a:r>
          </a:p>
          <a:p>
            <a:pPr lvl="0" algn="just" rtl="1"/>
            <a:r>
              <a:rPr lang="ar-IQ" sz="3200" b="1" dirty="0" smtClean="0">
                <a:solidFill>
                  <a:srgbClr val="222222"/>
                </a:solidFill>
                <a:latin typeface="Arabic Transparent"/>
                <a:cs typeface="Times New Roman"/>
              </a:rPr>
              <a:t>4- اضافة ماء جديد للحوض</a:t>
            </a:r>
            <a:endParaRPr lang="ar-IQ" sz="3200" b="1" dirty="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5- استخدام </a:t>
            </a:r>
            <a:r>
              <a:rPr lang="ar-IQ" sz="3200" b="1" dirty="0">
                <a:solidFill>
                  <a:srgbClr val="222222"/>
                </a:solidFill>
                <a:latin typeface="Arabic Transparent"/>
                <a:cs typeface="Times New Roman"/>
              </a:rPr>
              <a:t>الهوايات </a:t>
            </a:r>
            <a:endParaRPr lang="ar-IQ" sz="3200" b="1" dirty="0" smtClean="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6- تربية </a:t>
            </a:r>
            <a:r>
              <a:rPr lang="ar-IQ" sz="3200" b="1" dirty="0">
                <a:solidFill>
                  <a:srgbClr val="222222"/>
                </a:solidFill>
                <a:latin typeface="Arabic Transparent"/>
                <a:cs typeface="Times New Roman"/>
              </a:rPr>
              <a:t>الأسماك في الحوض بكثافة تخزينية </a:t>
            </a:r>
            <a:r>
              <a:rPr lang="ar-IQ" sz="3200" b="1" dirty="0" smtClean="0">
                <a:solidFill>
                  <a:srgbClr val="222222"/>
                </a:solidFill>
                <a:latin typeface="Arabic Transparent"/>
                <a:cs typeface="Times New Roman"/>
              </a:rPr>
              <a:t>مناسبة.</a:t>
            </a:r>
            <a:endParaRPr lang="en-US" sz="3200" dirty="0">
              <a:solidFill>
                <a:prstClr val="black"/>
              </a:solidFill>
            </a:endParaRPr>
          </a:p>
        </p:txBody>
      </p:sp>
    </p:spTree>
    <p:extLst>
      <p:ext uri="{BB962C8B-B14F-4D97-AF65-F5344CB8AC3E}">
        <p14:creationId xmlns:p14="http://schemas.microsoft.com/office/powerpoint/2010/main" val="1451916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790700" y="6019800"/>
            <a:ext cx="5486400" cy="533400"/>
          </a:xfrm>
        </p:spPr>
        <p:txBody>
          <a:bodyPr>
            <a:normAutofit lnSpcReduction="10000"/>
          </a:bodyPr>
          <a:lstStyle/>
          <a:p>
            <a:pPr algn="just" rtl="1"/>
            <a:r>
              <a:rPr lang="ar-IQ" sz="3200" dirty="0" smtClean="0">
                <a:solidFill>
                  <a:srgbClr val="FF0000"/>
                </a:solidFill>
              </a:rPr>
              <a:t>            </a:t>
            </a:r>
            <a:r>
              <a:rPr lang="ar-IQ" sz="3200" b="1" dirty="0" smtClean="0">
                <a:solidFill>
                  <a:srgbClr val="FF0000"/>
                </a:solidFill>
              </a:rPr>
              <a:t>انبوب تصريف المياه </a:t>
            </a:r>
            <a:endParaRPr lang="en-US" sz="3200"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305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045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normAutofit/>
          </a:bodyPr>
          <a:lstStyle/>
          <a:p>
            <a:pPr algn="just" rtl="1"/>
            <a:r>
              <a:rPr lang="ar-IQ" sz="2800" dirty="0" smtClean="0"/>
              <a:t>استخدام النافورات لتجهيز الاحواض بالأوكسجين</a:t>
            </a:r>
            <a:endParaRPr lang="en-US" sz="2800" dirty="0"/>
          </a:p>
        </p:txBody>
      </p:sp>
      <p:sp>
        <p:nvSpPr>
          <p:cNvPr id="3" name="Picture Placeholder 2"/>
          <p:cNvSpPr>
            <a:spLocks noGrp="1"/>
          </p:cNvSpPr>
          <p:nvPr>
            <p:ph type="pic" idx="1"/>
          </p:nvPr>
        </p:nvSpPr>
        <p:spPr>
          <a:xfrm>
            <a:off x="1792288" y="612774"/>
            <a:ext cx="5486400" cy="4731747"/>
          </a:xfrm>
        </p:spPr>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390219" y="-704418"/>
            <a:ext cx="6439763" cy="845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8265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534400" cy="3785652"/>
          </a:xfrm>
          <a:prstGeom prst="rect">
            <a:avLst/>
          </a:prstGeom>
        </p:spPr>
        <p:txBody>
          <a:bodyPr wrap="square">
            <a:spAutoFit/>
          </a:bodyPr>
          <a:lstStyle/>
          <a:p>
            <a:pPr algn="justLow" rtl="1"/>
            <a:r>
              <a:rPr lang="en-US" sz="4800" b="1" i="0" dirty="0" smtClean="0">
                <a:solidFill>
                  <a:srgbClr val="00008A"/>
                </a:solidFill>
                <a:effectLst/>
                <a:latin typeface="Arabic Transparent"/>
                <a:cs typeface="+mj-cs"/>
              </a:rPr>
              <a:t>2</a:t>
            </a:r>
            <a:r>
              <a:rPr lang="ar-IQ" sz="4800" b="1" i="0" dirty="0" smtClean="0">
                <a:solidFill>
                  <a:srgbClr val="00008A"/>
                </a:solidFill>
                <a:effectLst/>
                <a:latin typeface="Arabic Transparent"/>
                <a:cs typeface="+mj-cs"/>
              </a:rPr>
              <a:t>- درجة الأس الهيدروجيني </a:t>
            </a:r>
            <a:r>
              <a:rPr lang="en-US" sz="4800" b="1" dirty="0">
                <a:solidFill>
                  <a:srgbClr val="00008A"/>
                </a:solidFill>
                <a:latin typeface="Arabic Transparent"/>
                <a:cs typeface="+mj-cs"/>
              </a:rPr>
              <a:t>p</a:t>
            </a:r>
            <a:r>
              <a:rPr lang="en-US" sz="4800" b="1" i="0" dirty="0" smtClean="0">
                <a:solidFill>
                  <a:srgbClr val="00008A"/>
                </a:solidFill>
                <a:effectLst/>
                <a:latin typeface="Arabic Transparent"/>
                <a:cs typeface="+mj-cs"/>
              </a:rPr>
              <a:t>H </a:t>
            </a:r>
            <a:endParaRPr lang="ar-IQ" sz="4800" b="1" i="0" dirty="0" smtClean="0">
              <a:solidFill>
                <a:srgbClr val="00008A"/>
              </a:solidFill>
              <a:effectLst/>
              <a:latin typeface="Arabic Transparent"/>
              <a:cs typeface="+mj-cs"/>
            </a:endParaRPr>
          </a:p>
          <a:p>
            <a:pPr algn="justLow" rtl="1"/>
            <a:r>
              <a:rPr lang="ar-IQ" sz="3200" b="1" i="0" dirty="0" smtClean="0">
                <a:solidFill>
                  <a:srgbClr val="222222"/>
                </a:solidFill>
                <a:effectLst/>
                <a:latin typeface="Arabic Transparent"/>
                <a:cs typeface="+mj-cs"/>
              </a:rPr>
              <a:t>يشير إلى تركيز أيون الهيدروجين في الماء.</a:t>
            </a:r>
          </a:p>
          <a:p>
            <a:pPr algn="justLow" rtl="1"/>
            <a:r>
              <a:rPr lang="ar-IQ" sz="3200" b="1" i="0" dirty="0" smtClean="0">
                <a:solidFill>
                  <a:srgbClr val="222222"/>
                </a:solidFill>
                <a:effectLst/>
                <a:latin typeface="Arabic Transparent"/>
                <a:cs typeface="+mj-cs"/>
              </a:rPr>
              <a:t>كلما زادت قيمة ال</a:t>
            </a:r>
            <a:r>
              <a:rPr lang="en-US" sz="3200" b="1" dirty="0">
                <a:solidFill>
                  <a:srgbClr val="222222"/>
                </a:solidFill>
                <a:latin typeface="Arabic Transparent"/>
                <a:cs typeface="+mj-cs"/>
              </a:rPr>
              <a:t>p</a:t>
            </a:r>
            <a:r>
              <a:rPr lang="en-US" sz="3200" b="1" i="0" dirty="0" smtClean="0">
                <a:solidFill>
                  <a:srgbClr val="222222"/>
                </a:solidFill>
                <a:effectLst/>
                <a:latin typeface="Arabic Transparent"/>
                <a:cs typeface="+mj-cs"/>
              </a:rPr>
              <a:t>H  </a:t>
            </a:r>
            <a:r>
              <a:rPr lang="ar-IQ" sz="3200" b="1" i="0" dirty="0" smtClean="0">
                <a:solidFill>
                  <a:srgbClr val="222222"/>
                </a:solidFill>
                <a:effectLst/>
                <a:latin typeface="Arabic Transparent"/>
                <a:cs typeface="+mj-cs"/>
              </a:rPr>
              <a:t>كان الوسط قاعدي وبالعكس. </a:t>
            </a:r>
          </a:p>
          <a:p>
            <a:pPr algn="justLow" rtl="1"/>
            <a:r>
              <a:rPr lang="ar-IQ" sz="3200" b="1" i="0" dirty="0" smtClean="0">
                <a:solidFill>
                  <a:srgbClr val="222222"/>
                </a:solidFill>
                <a:effectLst/>
                <a:latin typeface="Arabic Transparent"/>
                <a:cs typeface="+mj-cs"/>
              </a:rPr>
              <a:t>يكون في أعلى مستوياته مع غروب الشمس ويكون في أدنى مستوياته مع شروق الشمس، وذلك تأثراً بعملية التمثيل الضوئي. الفرق الكبير بين قراءة الشروق والغروب يدل على مستوى كثافة الطحالب بالحوض. </a:t>
            </a:r>
          </a:p>
        </p:txBody>
      </p:sp>
    </p:spTree>
    <p:extLst>
      <p:ext uri="{BB962C8B-B14F-4D97-AF65-F5344CB8AC3E}">
        <p14:creationId xmlns:p14="http://schemas.microsoft.com/office/powerpoint/2010/main" val="5003695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13064"/>
            <a:ext cx="8610600" cy="4031873"/>
          </a:xfrm>
          <a:prstGeom prst="rect">
            <a:avLst/>
          </a:prstGeom>
        </p:spPr>
        <p:txBody>
          <a:bodyPr wrap="square">
            <a:spAutoFit/>
          </a:bodyPr>
          <a:lstStyle/>
          <a:p>
            <a:pPr lvl="0" algn="justLow" rtl="1"/>
            <a:r>
              <a:rPr lang="ar-IQ" sz="3200" b="1" dirty="0" smtClean="0">
                <a:solidFill>
                  <a:srgbClr val="FF0000"/>
                </a:solidFill>
                <a:latin typeface="Arabic Transparent"/>
                <a:cs typeface="Times New Roman"/>
              </a:rPr>
              <a:t>المشاكل الناتجة من ارتفاع او انخفاض ال</a:t>
            </a:r>
            <a:r>
              <a:rPr lang="en-US" sz="3200" b="1" dirty="0" smtClean="0">
                <a:solidFill>
                  <a:srgbClr val="FF0000"/>
                </a:solidFill>
                <a:latin typeface="Arabic Transparent"/>
                <a:cs typeface="Times New Roman"/>
              </a:rPr>
              <a:t>pH</a:t>
            </a:r>
          </a:p>
          <a:p>
            <a:pPr lvl="0" algn="justLow" rtl="1"/>
            <a:r>
              <a:rPr lang="ar-IQ" sz="3200" b="1" dirty="0" smtClean="0">
                <a:latin typeface="Arabic Transparent"/>
                <a:cs typeface="Times New Roman"/>
              </a:rPr>
              <a:t>بزيادة</a:t>
            </a:r>
            <a:r>
              <a:rPr lang="ar-IQ" sz="3200" b="1" dirty="0" smtClean="0">
                <a:solidFill>
                  <a:srgbClr val="FF0000"/>
                </a:solidFill>
                <a:latin typeface="Arabic Transparent"/>
                <a:cs typeface="Times New Roman"/>
              </a:rPr>
              <a:t> </a:t>
            </a:r>
            <a:r>
              <a:rPr lang="ar-IQ" sz="3200" b="1" dirty="0" smtClean="0">
                <a:solidFill>
                  <a:srgbClr val="222222"/>
                </a:solidFill>
                <a:latin typeface="Arabic Transparent"/>
                <a:cs typeface="Times New Roman"/>
              </a:rPr>
              <a:t>ال</a:t>
            </a:r>
            <a:r>
              <a:rPr lang="en-US" sz="3200" b="1" dirty="0" smtClean="0">
                <a:solidFill>
                  <a:srgbClr val="222222"/>
                </a:solidFill>
                <a:latin typeface="Arabic Transparent"/>
              </a:rPr>
              <a:t>pH</a:t>
            </a:r>
            <a:r>
              <a:rPr lang="en-US" sz="3200" b="1" dirty="0">
                <a:solidFill>
                  <a:srgbClr val="222222"/>
                </a:solidFill>
                <a:latin typeface="Arabic Transparent"/>
              </a:rPr>
              <a:t>  </a:t>
            </a:r>
            <a:r>
              <a:rPr lang="ar-IQ" sz="3200" b="1" dirty="0" smtClean="0">
                <a:solidFill>
                  <a:srgbClr val="222222"/>
                </a:solidFill>
                <a:latin typeface="Arabic Transparent"/>
              </a:rPr>
              <a:t> </a:t>
            </a:r>
            <a:r>
              <a:rPr lang="ar-IQ" sz="3200" b="1" dirty="0" smtClean="0">
                <a:solidFill>
                  <a:srgbClr val="222222"/>
                </a:solidFill>
                <a:latin typeface="Arabic Transparent"/>
                <a:cs typeface="Times New Roman"/>
              </a:rPr>
              <a:t>تزداد </a:t>
            </a:r>
            <a:r>
              <a:rPr lang="ar-IQ" sz="3200" b="1" dirty="0">
                <a:solidFill>
                  <a:srgbClr val="222222"/>
                </a:solidFill>
                <a:latin typeface="Arabic Transparent"/>
                <a:cs typeface="Times New Roman"/>
              </a:rPr>
              <a:t>سمية الأمونيا في المياه. </a:t>
            </a:r>
          </a:p>
          <a:p>
            <a:pPr lvl="0" algn="just" rtl="1"/>
            <a:r>
              <a:rPr lang="ar-IQ" sz="3200" b="1" dirty="0" smtClean="0">
                <a:latin typeface="Arabic Transparent"/>
                <a:cs typeface="Times New Roman"/>
              </a:rPr>
              <a:t>انخفاض</a:t>
            </a:r>
            <a:r>
              <a:rPr lang="ar-IQ" sz="3200" b="1" dirty="0" smtClean="0">
                <a:solidFill>
                  <a:srgbClr val="222222"/>
                </a:solidFill>
                <a:latin typeface="Arabic Transparent"/>
                <a:cs typeface="Times New Roman"/>
              </a:rPr>
              <a:t> ال</a:t>
            </a:r>
            <a:r>
              <a:rPr lang="en-US" sz="3200" b="1" dirty="0" smtClean="0">
                <a:solidFill>
                  <a:srgbClr val="222222"/>
                </a:solidFill>
                <a:latin typeface="Arabic Transparent"/>
              </a:rPr>
              <a:t>pH </a:t>
            </a:r>
            <a:r>
              <a:rPr lang="ar-IQ" sz="3200" b="1" dirty="0" smtClean="0">
                <a:solidFill>
                  <a:srgbClr val="222222"/>
                </a:solidFill>
                <a:latin typeface="Arabic Transparent"/>
              </a:rPr>
              <a:t> </a:t>
            </a:r>
            <a:r>
              <a:rPr lang="ar-IQ" sz="3200" b="1" dirty="0" smtClean="0">
                <a:solidFill>
                  <a:srgbClr val="222222"/>
                </a:solidFill>
                <a:latin typeface="Arabic Transparent"/>
                <a:cs typeface="Times New Roman"/>
              </a:rPr>
              <a:t>يقلل من نسبة الفسفور غير العضوي الذائب في المياه مما يؤثر على نمو الطحالب وأيضاً يؤدى إلى ذوبانية المعادن الثقيلة من التربة إلى المياه وتزداد سميتها.</a:t>
            </a:r>
            <a:r>
              <a:rPr lang="ar-IQ" sz="3200" b="1" dirty="0">
                <a:solidFill>
                  <a:srgbClr val="222222"/>
                </a:solidFill>
                <a:latin typeface="Arabic Transparent"/>
                <a:cs typeface="Times New Roman"/>
              </a:rPr>
              <a:t> </a:t>
            </a:r>
            <a:endParaRPr lang="ar-IQ" sz="3200" b="1" dirty="0" smtClean="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الحدود </a:t>
            </a:r>
            <a:r>
              <a:rPr lang="ar-IQ" sz="3200" b="1" dirty="0">
                <a:solidFill>
                  <a:srgbClr val="222222"/>
                </a:solidFill>
                <a:latin typeface="Arabic Transparent"/>
                <a:cs typeface="Times New Roman"/>
              </a:rPr>
              <a:t>المثلى لقيم </a:t>
            </a:r>
            <a:r>
              <a:rPr lang="en-US" sz="3200" b="1" dirty="0" smtClean="0">
                <a:solidFill>
                  <a:srgbClr val="222222"/>
                </a:solidFill>
                <a:latin typeface="Arabic Transparent"/>
              </a:rPr>
              <a:t>pH</a:t>
            </a:r>
            <a:r>
              <a:rPr lang="en-US" sz="3200" b="1" dirty="0">
                <a:solidFill>
                  <a:srgbClr val="222222"/>
                </a:solidFill>
                <a:latin typeface="Arabic Transparent"/>
              </a:rPr>
              <a:t>  </a:t>
            </a:r>
            <a:r>
              <a:rPr lang="ar-IQ" sz="3200" b="1" dirty="0">
                <a:solidFill>
                  <a:srgbClr val="222222"/>
                </a:solidFill>
                <a:latin typeface="Arabic Transparent"/>
              </a:rPr>
              <a:t> </a:t>
            </a:r>
            <a:r>
              <a:rPr lang="ar-IQ" sz="3200" b="1" dirty="0">
                <a:solidFill>
                  <a:srgbClr val="222222"/>
                </a:solidFill>
                <a:latin typeface="Arabic Transparent"/>
                <a:cs typeface="Times New Roman"/>
              </a:rPr>
              <a:t>في الاستزراع السمكي من 6.5 – 9</a:t>
            </a:r>
            <a:r>
              <a:rPr lang="ar-IQ" sz="3200" b="1" dirty="0" smtClean="0">
                <a:solidFill>
                  <a:srgbClr val="222222"/>
                </a:solidFill>
                <a:latin typeface="Arabic Transparent"/>
                <a:cs typeface="Times New Roman"/>
              </a:rPr>
              <a:t>.</a:t>
            </a:r>
            <a:endParaRPr lang="ar-IQ" sz="3200" b="1" dirty="0">
              <a:solidFill>
                <a:srgbClr val="222222"/>
              </a:solidFill>
              <a:latin typeface="Arabic Transparent"/>
              <a:cs typeface="Times New Roman"/>
            </a:endParaRPr>
          </a:p>
          <a:p>
            <a:pPr lvl="0" algn="justLow" rtl="1"/>
            <a:endParaRPr lang="en-US" sz="3200" b="1" dirty="0" smtClean="0">
              <a:solidFill>
                <a:srgbClr val="222222"/>
              </a:solidFill>
              <a:latin typeface="Arabic Transparent"/>
              <a:cs typeface="Times New Roman"/>
            </a:endParaRPr>
          </a:p>
          <a:p>
            <a:pPr lvl="0" algn="justLow" rtl="1"/>
            <a:r>
              <a:rPr lang="en-US" sz="3200" b="1" dirty="0" smtClean="0">
                <a:solidFill>
                  <a:srgbClr val="FF0000"/>
                </a:solidFill>
                <a:latin typeface="Arabic Transparent"/>
                <a:cs typeface="Times New Roman"/>
              </a:rPr>
              <a:t>1</a:t>
            </a:r>
            <a:r>
              <a:rPr lang="en-US" sz="3200" b="1" dirty="0" smtClean="0">
                <a:solidFill>
                  <a:srgbClr val="222222"/>
                </a:solidFill>
                <a:latin typeface="Arabic Transparent"/>
                <a:cs typeface="Times New Roman"/>
              </a:rPr>
              <a:t>           </a:t>
            </a:r>
            <a:r>
              <a:rPr lang="ar-IQ" sz="3200" b="1" dirty="0" smtClean="0">
                <a:solidFill>
                  <a:srgbClr val="222222"/>
                </a:solidFill>
                <a:latin typeface="Arabic Transparent"/>
                <a:cs typeface="Times New Roman"/>
              </a:rPr>
              <a:t>                           </a:t>
            </a:r>
            <a:r>
              <a:rPr lang="ar-IQ" sz="3200" b="1" dirty="0" smtClean="0">
                <a:solidFill>
                  <a:srgbClr val="92D050"/>
                </a:solidFill>
                <a:latin typeface="Arabic Transparent"/>
                <a:cs typeface="Times New Roman"/>
              </a:rPr>
              <a:t>7</a:t>
            </a:r>
            <a:r>
              <a:rPr lang="ar-IQ" sz="3200" b="1" dirty="0" smtClean="0">
                <a:solidFill>
                  <a:srgbClr val="222222"/>
                </a:solidFill>
                <a:latin typeface="Arabic Transparent"/>
                <a:cs typeface="Times New Roman"/>
              </a:rPr>
              <a:t>                              </a:t>
            </a:r>
            <a:r>
              <a:rPr lang="ar-IQ" sz="3200" b="1" dirty="0" smtClean="0">
                <a:solidFill>
                  <a:srgbClr val="FF0000"/>
                </a:solidFill>
                <a:latin typeface="Arabic Transparent"/>
                <a:cs typeface="Times New Roman"/>
              </a:rPr>
              <a:t>14</a:t>
            </a:r>
            <a:endParaRPr lang="ar-IQ" sz="3200" dirty="0">
              <a:solidFill>
                <a:srgbClr val="FF0000"/>
              </a:solidFill>
              <a:latin typeface="Arabic Transparent"/>
              <a:cs typeface="Times New Roman"/>
            </a:endParaRPr>
          </a:p>
        </p:txBody>
      </p:sp>
      <p:sp>
        <p:nvSpPr>
          <p:cNvPr id="5" name="Striped Right Arrow 4"/>
          <p:cNvSpPr/>
          <p:nvPr/>
        </p:nvSpPr>
        <p:spPr>
          <a:xfrm>
            <a:off x="4648200" y="4572000"/>
            <a:ext cx="26670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1371600" y="4561609"/>
            <a:ext cx="2895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5035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182" y="1524000"/>
            <a:ext cx="8153400" cy="2554545"/>
          </a:xfrm>
          <a:prstGeom prst="rect">
            <a:avLst/>
          </a:prstGeom>
        </p:spPr>
        <p:txBody>
          <a:bodyPr wrap="square">
            <a:spAutoFit/>
          </a:bodyPr>
          <a:lstStyle/>
          <a:p>
            <a:pPr lvl="0" algn="just" rtl="1"/>
            <a:r>
              <a:rPr lang="ar-IQ" sz="3200" b="1" dirty="0" smtClean="0">
                <a:solidFill>
                  <a:srgbClr val="222222"/>
                </a:solidFill>
                <a:latin typeface="Arabic Transparent"/>
                <a:cs typeface="Times New Roman"/>
              </a:rPr>
              <a:t>ويتم قياس ال</a:t>
            </a:r>
            <a:r>
              <a:rPr lang="en-US" sz="3200" b="1" dirty="0" smtClean="0">
                <a:solidFill>
                  <a:srgbClr val="222222"/>
                </a:solidFill>
                <a:latin typeface="Arabic Transparent"/>
                <a:cs typeface="Times New Roman"/>
              </a:rPr>
              <a:t>pH</a:t>
            </a:r>
            <a:r>
              <a:rPr lang="ar-IQ" sz="3200" b="1" dirty="0" smtClean="0">
                <a:solidFill>
                  <a:srgbClr val="222222"/>
                </a:solidFill>
                <a:latin typeface="Arabic Transparent"/>
                <a:cs typeface="Times New Roman"/>
              </a:rPr>
              <a:t> في </a:t>
            </a:r>
            <a:r>
              <a:rPr lang="ar-IQ" sz="3200" b="1" dirty="0">
                <a:solidFill>
                  <a:srgbClr val="222222"/>
                </a:solidFill>
                <a:latin typeface="Arabic Transparent"/>
                <a:cs typeface="Times New Roman"/>
              </a:rPr>
              <a:t>الحقل مباشرة عن طريق مقارنة الألوان أو جهاز يعطى قراءة مباشرة. </a:t>
            </a:r>
            <a:endParaRPr lang="ar-IQ" sz="3200" b="1" dirty="0" smtClean="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وعند </a:t>
            </a:r>
            <a:r>
              <a:rPr lang="ar-IQ" sz="3200" b="1" dirty="0" smtClean="0">
                <a:solidFill>
                  <a:srgbClr val="FF0000"/>
                </a:solidFill>
                <a:latin typeface="Arabic Transparent"/>
                <a:cs typeface="Times New Roman"/>
              </a:rPr>
              <a:t>ارتفاع</a:t>
            </a:r>
            <a:r>
              <a:rPr lang="ar-IQ" sz="3200" b="1" dirty="0" smtClean="0">
                <a:solidFill>
                  <a:srgbClr val="222222"/>
                </a:solidFill>
                <a:latin typeface="Arabic Transparent"/>
                <a:cs typeface="Times New Roman"/>
              </a:rPr>
              <a:t> </a:t>
            </a:r>
            <a:r>
              <a:rPr lang="ar-IQ" sz="3200" b="1" dirty="0">
                <a:solidFill>
                  <a:srgbClr val="222222"/>
                </a:solidFill>
                <a:latin typeface="Arabic Transparent"/>
                <a:cs typeface="Times New Roman"/>
              </a:rPr>
              <a:t>نسبة </a:t>
            </a:r>
            <a:r>
              <a:rPr lang="ar-IQ" sz="3200" b="1" dirty="0" smtClean="0">
                <a:solidFill>
                  <a:srgbClr val="222222"/>
                </a:solidFill>
                <a:latin typeface="Arabic Transparent"/>
                <a:cs typeface="Times New Roman"/>
              </a:rPr>
              <a:t>ال</a:t>
            </a:r>
            <a:r>
              <a:rPr lang="en-US" sz="3200" b="1" dirty="0" smtClean="0">
                <a:solidFill>
                  <a:srgbClr val="222222"/>
                </a:solidFill>
                <a:latin typeface="Arabic Transparent"/>
              </a:rPr>
              <a:t>pH</a:t>
            </a:r>
            <a:r>
              <a:rPr lang="en-US" sz="3200" b="1" dirty="0">
                <a:solidFill>
                  <a:srgbClr val="222222"/>
                </a:solidFill>
                <a:latin typeface="Arabic Transparent"/>
              </a:rPr>
              <a:t> </a:t>
            </a:r>
            <a:r>
              <a:rPr lang="ar-IQ" sz="3200" b="1" dirty="0" smtClean="0">
                <a:solidFill>
                  <a:srgbClr val="222222"/>
                </a:solidFill>
                <a:latin typeface="Arabic Transparent"/>
              </a:rPr>
              <a:t> </a:t>
            </a:r>
            <a:r>
              <a:rPr lang="ar-IQ" sz="3200" b="1" dirty="0" smtClean="0">
                <a:solidFill>
                  <a:srgbClr val="222222"/>
                </a:solidFill>
                <a:latin typeface="Arabic Transparent"/>
                <a:cs typeface="Times New Roman"/>
              </a:rPr>
              <a:t>يمكن </a:t>
            </a:r>
            <a:r>
              <a:rPr lang="ar-IQ" sz="3200" b="1" dirty="0">
                <a:solidFill>
                  <a:srgbClr val="222222"/>
                </a:solidFill>
                <a:latin typeface="Arabic Transparent"/>
                <a:cs typeface="Times New Roman"/>
              </a:rPr>
              <a:t>خفضها عن طريق إضافة الجبس </a:t>
            </a:r>
            <a:r>
              <a:rPr lang="ar-IQ" sz="3200" b="1" dirty="0" smtClean="0">
                <a:solidFill>
                  <a:srgbClr val="222222"/>
                </a:solidFill>
                <a:latin typeface="Arabic Transparent"/>
                <a:cs typeface="Times New Roman"/>
              </a:rPr>
              <a:t>الزراعي، </a:t>
            </a:r>
            <a:r>
              <a:rPr lang="ar-IQ" sz="3200" b="1" dirty="0">
                <a:solidFill>
                  <a:srgbClr val="222222"/>
                </a:solidFill>
                <a:latin typeface="Arabic Transparent"/>
                <a:cs typeface="Times New Roman"/>
              </a:rPr>
              <a:t>وعند </a:t>
            </a:r>
            <a:r>
              <a:rPr lang="ar-IQ" sz="3200" b="1" dirty="0" smtClean="0">
                <a:solidFill>
                  <a:srgbClr val="FF0000"/>
                </a:solidFill>
                <a:latin typeface="Arabic Transparent"/>
                <a:cs typeface="Times New Roman"/>
              </a:rPr>
              <a:t>انخفاض</a:t>
            </a:r>
            <a:r>
              <a:rPr lang="ar-IQ" sz="3200" b="1" dirty="0" smtClean="0">
                <a:solidFill>
                  <a:srgbClr val="222222"/>
                </a:solidFill>
                <a:latin typeface="Arabic Transparent"/>
                <a:cs typeface="Times New Roman"/>
              </a:rPr>
              <a:t> ال</a:t>
            </a:r>
            <a:r>
              <a:rPr lang="en-US" sz="3200" b="1" dirty="0" smtClean="0">
                <a:solidFill>
                  <a:srgbClr val="222222"/>
                </a:solidFill>
                <a:latin typeface="Arabic Transparent"/>
              </a:rPr>
              <a:t>pH</a:t>
            </a:r>
            <a:r>
              <a:rPr lang="ar-IQ" sz="3200" b="1" dirty="0" smtClean="0">
                <a:solidFill>
                  <a:srgbClr val="222222"/>
                </a:solidFill>
                <a:latin typeface="Arabic Transparent"/>
              </a:rPr>
              <a:t> </a:t>
            </a:r>
            <a:r>
              <a:rPr lang="ar-IQ" sz="3200" b="1" dirty="0" smtClean="0">
                <a:solidFill>
                  <a:srgbClr val="222222"/>
                </a:solidFill>
                <a:latin typeface="Arabic Transparent"/>
                <a:cs typeface="Times New Roman"/>
              </a:rPr>
              <a:t>يمكن </a:t>
            </a:r>
            <a:r>
              <a:rPr lang="ar-IQ" sz="3200" b="1" dirty="0">
                <a:solidFill>
                  <a:srgbClr val="222222"/>
                </a:solidFill>
                <a:latin typeface="Arabic Transparent"/>
                <a:cs typeface="Times New Roman"/>
              </a:rPr>
              <a:t>إضافة </a:t>
            </a:r>
            <a:r>
              <a:rPr lang="ar-IQ" sz="3200" b="1" dirty="0" smtClean="0">
                <a:solidFill>
                  <a:srgbClr val="222222"/>
                </a:solidFill>
                <a:latin typeface="Arabic Transparent"/>
                <a:cs typeface="Times New Roman"/>
              </a:rPr>
              <a:t>الجير الحي </a:t>
            </a:r>
            <a:r>
              <a:rPr lang="ar-IQ" sz="3200" b="1" dirty="0">
                <a:solidFill>
                  <a:srgbClr val="222222"/>
                </a:solidFill>
                <a:latin typeface="Arabic Transparent"/>
                <a:cs typeface="Times New Roman"/>
              </a:rPr>
              <a:t>لتصحيح </a:t>
            </a:r>
            <a:r>
              <a:rPr lang="ar-IQ" sz="3200" b="1" dirty="0" smtClean="0">
                <a:solidFill>
                  <a:srgbClr val="222222"/>
                </a:solidFill>
                <a:latin typeface="Arabic Transparent"/>
                <a:cs typeface="Times New Roman"/>
              </a:rPr>
              <a:t>انخفاض ال</a:t>
            </a:r>
            <a:r>
              <a:rPr lang="en-US" sz="3200" b="1" dirty="0" smtClean="0">
                <a:solidFill>
                  <a:srgbClr val="222222"/>
                </a:solidFill>
                <a:latin typeface="Arabic Transparent"/>
              </a:rPr>
              <a:t>pH</a:t>
            </a:r>
            <a:endParaRPr lang="en-US" sz="3200" dirty="0">
              <a:solidFill>
                <a:srgbClr val="222222"/>
              </a:solidFill>
              <a:latin typeface="Arabic Transparent"/>
            </a:endParaRPr>
          </a:p>
        </p:txBody>
      </p:sp>
    </p:spTree>
    <p:extLst>
      <p:ext uri="{BB962C8B-B14F-4D97-AF65-F5344CB8AC3E}">
        <p14:creationId xmlns:p14="http://schemas.microsoft.com/office/powerpoint/2010/main" val="38116462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a:bodyPr>
          <a:lstStyle/>
          <a:p>
            <a:pPr algn="r" rtl="1"/>
            <a:r>
              <a:rPr lang="ar-IQ" sz="3200" b="1" dirty="0" smtClean="0"/>
              <a:t>           ورق قياس ال</a:t>
            </a:r>
            <a:r>
              <a:rPr lang="en-US" sz="3200" b="1" dirty="0" smtClean="0"/>
              <a:t>PH</a:t>
            </a:r>
            <a:endParaRPr lang="en-US" sz="32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2837" y="216806"/>
            <a:ext cx="8406363" cy="595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7703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5847755"/>
          </a:xfrm>
          <a:prstGeom prst="rect">
            <a:avLst/>
          </a:prstGeom>
        </p:spPr>
        <p:txBody>
          <a:bodyPr wrap="square">
            <a:spAutoFit/>
          </a:bodyPr>
          <a:lstStyle/>
          <a:p>
            <a:pPr algn="just" rtl="1"/>
            <a:r>
              <a:rPr lang="en-US" sz="5400" b="1" i="0" dirty="0" smtClean="0">
                <a:solidFill>
                  <a:srgbClr val="00008A"/>
                </a:solidFill>
                <a:effectLst/>
                <a:latin typeface="Arabic Transparent"/>
                <a:cs typeface="+mj-cs"/>
              </a:rPr>
              <a:t>3</a:t>
            </a:r>
            <a:r>
              <a:rPr lang="ar-IQ" sz="5400" b="1" i="0" dirty="0" smtClean="0">
                <a:solidFill>
                  <a:srgbClr val="00008A"/>
                </a:solidFill>
                <a:effectLst/>
                <a:latin typeface="Arabic Transparent"/>
                <a:cs typeface="+mj-cs"/>
              </a:rPr>
              <a:t>- </a:t>
            </a:r>
            <a:r>
              <a:rPr lang="ar-IQ" sz="5400" b="1" i="0" u="sng" dirty="0" smtClean="0">
                <a:solidFill>
                  <a:srgbClr val="335599"/>
                </a:solidFill>
                <a:effectLst/>
                <a:latin typeface="Arabic Transparent"/>
                <a:cs typeface="+mj-cs"/>
                <a:hlinkClick r:id="rId2"/>
              </a:rPr>
              <a:t> </a:t>
            </a:r>
            <a:r>
              <a:rPr lang="ar-IQ" sz="5400" b="1" i="0" u="sng" dirty="0" smtClean="0">
                <a:effectLst/>
                <a:latin typeface="Arabic Transparent"/>
                <a:cs typeface="+mj-cs"/>
                <a:hlinkClick r:id="rId2"/>
              </a:rPr>
              <a:t>الأمونيا</a:t>
            </a:r>
            <a:r>
              <a:rPr lang="ar-IQ" sz="5400" b="1" i="0" dirty="0" smtClean="0">
                <a:solidFill>
                  <a:srgbClr val="FF0000"/>
                </a:solidFill>
                <a:effectLst/>
                <a:latin typeface="Arabic Transparent"/>
                <a:cs typeface="+mj-cs"/>
              </a:rPr>
              <a:t> </a:t>
            </a:r>
            <a:r>
              <a:rPr lang="ar-IQ" sz="5400" b="1" i="0" dirty="0" smtClean="0">
                <a:solidFill>
                  <a:srgbClr val="00008A"/>
                </a:solidFill>
                <a:effectLst/>
                <a:latin typeface="Arabic Transparent"/>
                <a:cs typeface="+mj-cs"/>
              </a:rPr>
              <a:t>:</a:t>
            </a:r>
          </a:p>
          <a:p>
            <a:pPr algn="just" rtl="1"/>
            <a:r>
              <a:rPr lang="ar-IQ" sz="3200" b="1" i="0" dirty="0" smtClean="0">
                <a:solidFill>
                  <a:srgbClr val="222222"/>
                </a:solidFill>
                <a:effectLst/>
                <a:latin typeface="Arabic Transparent"/>
                <a:cs typeface="+mj-cs"/>
              </a:rPr>
              <a:t>أحد أهم العوامل المؤثرة على جودة المياه وعلى الكائنات الحية الموجودة بها. </a:t>
            </a:r>
          </a:p>
          <a:p>
            <a:pPr algn="just" rtl="1"/>
            <a:r>
              <a:rPr lang="ar-IQ" sz="3200" b="1" i="0" dirty="0" smtClean="0">
                <a:solidFill>
                  <a:srgbClr val="222222"/>
                </a:solidFill>
                <a:effectLst/>
                <a:latin typeface="Arabic Transparent"/>
                <a:cs typeface="+mj-cs"/>
              </a:rPr>
              <a:t>مصدر الأمونيا في الأحواض هو تحلل المواد العضوية بالبكتيريا في وجود الأكسجين وفضلات الأسماك والكائنات المائية. </a:t>
            </a:r>
          </a:p>
          <a:p>
            <a:pPr algn="just" rtl="1"/>
            <a:r>
              <a:rPr lang="ar-IQ" sz="3200" b="1" i="0" dirty="0" smtClean="0">
                <a:solidFill>
                  <a:srgbClr val="222222"/>
                </a:solidFill>
                <a:effectLst/>
                <a:latin typeface="Arabic Transparent"/>
                <a:cs typeface="+mj-cs"/>
              </a:rPr>
              <a:t>تكون في صورتين بالمياه صورة </a:t>
            </a:r>
            <a:r>
              <a:rPr lang="ar-IQ" sz="3200" b="1" i="0" dirty="0" smtClean="0">
                <a:solidFill>
                  <a:srgbClr val="92D050"/>
                </a:solidFill>
                <a:effectLst/>
                <a:latin typeface="Arabic Transparent"/>
                <a:cs typeface="+mj-cs"/>
              </a:rPr>
              <a:t>متأينة </a:t>
            </a:r>
            <a:r>
              <a:rPr lang="en-US" sz="3200" b="1" i="0" dirty="0" smtClean="0">
                <a:solidFill>
                  <a:srgbClr val="92D050"/>
                </a:solidFill>
                <a:effectLst/>
                <a:latin typeface="Arabic Transparent"/>
                <a:cs typeface="+mj-cs"/>
              </a:rPr>
              <a:t>NH₄</a:t>
            </a:r>
            <a:r>
              <a:rPr lang="ar-IQ" sz="3200" b="1" i="0" dirty="0" smtClean="0">
                <a:solidFill>
                  <a:srgbClr val="FF0000"/>
                </a:solidFill>
                <a:effectLst/>
                <a:latin typeface="Arabic Transparent"/>
                <a:cs typeface="+mj-cs"/>
              </a:rPr>
              <a:t> </a:t>
            </a:r>
            <a:r>
              <a:rPr lang="ar-IQ" sz="3200" b="1" i="0" dirty="0" smtClean="0">
                <a:solidFill>
                  <a:srgbClr val="222222"/>
                </a:solidFill>
                <a:effectLst/>
                <a:latin typeface="Arabic Transparent"/>
                <a:cs typeface="+mj-cs"/>
              </a:rPr>
              <a:t>وصورة غير </a:t>
            </a:r>
            <a:r>
              <a:rPr lang="ar-IQ" sz="3200" b="1" i="0" dirty="0" smtClean="0">
                <a:solidFill>
                  <a:srgbClr val="FF0000"/>
                </a:solidFill>
                <a:effectLst/>
                <a:latin typeface="Arabic Transparent"/>
                <a:cs typeface="+mj-cs"/>
              </a:rPr>
              <a:t>متأينة </a:t>
            </a:r>
            <a:r>
              <a:rPr lang="en-US" sz="3200" b="1" i="0" dirty="0" smtClean="0">
                <a:solidFill>
                  <a:srgbClr val="FF0000"/>
                </a:solidFill>
                <a:effectLst/>
                <a:latin typeface="Arabic Transparent"/>
                <a:cs typeface="+mj-cs"/>
              </a:rPr>
              <a:t>NH₃ </a:t>
            </a:r>
            <a:r>
              <a:rPr lang="en-US" sz="3200" b="1" i="0" dirty="0" smtClean="0">
                <a:solidFill>
                  <a:srgbClr val="222222"/>
                </a:solidFill>
                <a:effectLst/>
                <a:latin typeface="Arabic Transparent"/>
                <a:cs typeface="+mj-cs"/>
              </a:rPr>
              <a:t> </a:t>
            </a:r>
            <a:r>
              <a:rPr lang="ar-IQ" sz="3200" b="1" i="0" dirty="0" smtClean="0">
                <a:solidFill>
                  <a:srgbClr val="222222"/>
                </a:solidFill>
                <a:effectLst/>
                <a:latin typeface="Arabic Transparent"/>
                <a:cs typeface="+mj-cs"/>
              </a:rPr>
              <a:t> غاز وهى الصورة السامة.</a:t>
            </a:r>
          </a:p>
          <a:p>
            <a:pPr algn="just" rtl="1"/>
            <a:r>
              <a:rPr lang="ar-IQ" sz="3200" b="1" i="0" dirty="0" smtClean="0">
                <a:solidFill>
                  <a:srgbClr val="222222"/>
                </a:solidFill>
                <a:effectLst/>
                <a:latin typeface="Arabic Transparent"/>
                <a:cs typeface="+mj-cs"/>
              </a:rPr>
              <a:t> يجب ان لا تزيد نسبة الأمونيا الغير متأينة عن 0.06 ملغم/لتر. وجد أن ارتفاع الأمونيا وانخفاض نسبة الأكسجين الذائب في فصل الصيف هي أهم العوامل التي تسبب الوفيات بكميات كبيرة. بزيادة ال</a:t>
            </a:r>
            <a:r>
              <a:rPr lang="en-US" sz="3200" b="1" i="0" dirty="0" smtClean="0">
                <a:solidFill>
                  <a:srgbClr val="222222"/>
                </a:solidFill>
                <a:effectLst/>
                <a:latin typeface="Arabic Transparent"/>
                <a:cs typeface="+mj-cs"/>
              </a:rPr>
              <a:t>pH  </a:t>
            </a:r>
            <a:r>
              <a:rPr lang="ar-IQ" sz="3200" b="1" i="0" dirty="0" smtClean="0">
                <a:solidFill>
                  <a:srgbClr val="222222"/>
                </a:solidFill>
                <a:effectLst/>
                <a:latin typeface="Arabic Transparent"/>
                <a:cs typeface="+mj-cs"/>
              </a:rPr>
              <a:t> والحرارة تزداد نسبة الأمونيا السامة في المياه. </a:t>
            </a:r>
            <a:endParaRPr lang="en-US" dirty="0"/>
          </a:p>
        </p:txBody>
      </p:sp>
    </p:spTree>
    <p:extLst>
      <p:ext uri="{BB962C8B-B14F-4D97-AF65-F5344CB8AC3E}">
        <p14:creationId xmlns:p14="http://schemas.microsoft.com/office/powerpoint/2010/main" val="14535228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564" y="1251451"/>
            <a:ext cx="8382000" cy="4031873"/>
          </a:xfrm>
          <a:prstGeom prst="rect">
            <a:avLst/>
          </a:prstGeom>
        </p:spPr>
        <p:txBody>
          <a:bodyPr wrap="square">
            <a:spAutoFit/>
          </a:bodyPr>
          <a:lstStyle/>
          <a:p>
            <a:pPr lvl="0" algn="justLow" rtl="1"/>
            <a:r>
              <a:rPr lang="ar-IQ" sz="3200" b="1" dirty="0">
                <a:solidFill>
                  <a:srgbClr val="222222"/>
                </a:solidFill>
                <a:latin typeface="Arabic Transparent"/>
                <a:cs typeface="+mj-cs"/>
              </a:rPr>
              <a:t>بانخفاض مستوى الأكسجين بالمياه تزداد سمية الأمونيا بدرجة كبيرة يوجد عدة خطوات يمكن تنفيذها </a:t>
            </a:r>
            <a:endParaRPr lang="ar-IQ" sz="3200" dirty="0" smtClean="0">
              <a:solidFill>
                <a:srgbClr val="222222"/>
              </a:solidFill>
              <a:latin typeface="Arabic Transparent"/>
              <a:cs typeface="+mj-cs"/>
            </a:endParaRPr>
          </a:p>
          <a:p>
            <a:pPr lvl="0" algn="justLow" rtl="1"/>
            <a:r>
              <a:rPr lang="ar-IQ" sz="3200" b="1" dirty="0" smtClean="0">
                <a:solidFill>
                  <a:srgbClr val="222222"/>
                </a:solidFill>
                <a:latin typeface="Arabic Transparent"/>
                <a:cs typeface="+mj-cs"/>
              </a:rPr>
              <a:t>1- تقليل </a:t>
            </a:r>
            <a:r>
              <a:rPr lang="ar-IQ" sz="3200" b="1" dirty="0">
                <a:solidFill>
                  <a:srgbClr val="222222"/>
                </a:solidFill>
                <a:latin typeface="Arabic Transparent"/>
                <a:cs typeface="+mj-cs"/>
              </a:rPr>
              <a:t>كميات العلف أو وقف التغذية بالكامل.</a:t>
            </a:r>
            <a:endParaRPr lang="ar-IQ" sz="3200" dirty="0">
              <a:solidFill>
                <a:srgbClr val="222222"/>
              </a:solidFill>
              <a:latin typeface="Arabic Transparent"/>
              <a:cs typeface="+mj-cs"/>
            </a:endParaRPr>
          </a:p>
          <a:p>
            <a:pPr lvl="0" algn="justLow" rtl="1"/>
            <a:r>
              <a:rPr lang="ar-IQ" sz="3200" b="1" dirty="0" smtClean="0">
                <a:solidFill>
                  <a:srgbClr val="222222"/>
                </a:solidFill>
                <a:latin typeface="Arabic Transparent"/>
                <a:cs typeface="+mj-cs"/>
              </a:rPr>
              <a:t>2- تغيير </a:t>
            </a:r>
            <a:r>
              <a:rPr lang="ar-IQ" sz="3200" b="1" dirty="0">
                <a:solidFill>
                  <a:srgbClr val="222222"/>
                </a:solidFill>
                <a:latin typeface="Arabic Transparent"/>
                <a:cs typeface="+mj-cs"/>
              </a:rPr>
              <a:t>المياه وإدخال مياه جديدة.</a:t>
            </a:r>
            <a:endParaRPr lang="ar-IQ" sz="3200" dirty="0">
              <a:solidFill>
                <a:srgbClr val="222222"/>
              </a:solidFill>
              <a:latin typeface="Arabic Transparent"/>
              <a:cs typeface="+mj-cs"/>
            </a:endParaRPr>
          </a:p>
          <a:p>
            <a:pPr lvl="0" algn="justLow" rtl="1"/>
            <a:r>
              <a:rPr lang="ar-IQ" sz="3200" b="1" dirty="0" smtClean="0">
                <a:solidFill>
                  <a:srgbClr val="222222"/>
                </a:solidFill>
                <a:latin typeface="Arabic Transparent"/>
                <a:cs typeface="+mj-cs"/>
              </a:rPr>
              <a:t>3- تهوية </a:t>
            </a:r>
            <a:r>
              <a:rPr lang="ar-IQ" sz="3200" b="1" dirty="0">
                <a:solidFill>
                  <a:srgbClr val="222222"/>
                </a:solidFill>
                <a:latin typeface="Arabic Transparent"/>
                <a:cs typeface="+mj-cs"/>
              </a:rPr>
              <a:t>الحوض عن طريق </a:t>
            </a:r>
            <a:r>
              <a:rPr lang="ar-IQ" sz="3200" b="1" dirty="0" smtClean="0">
                <a:solidFill>
                  <a:srgbClr val="222222"/>
                </a:solidFill>
                <a:latin typeface="Arabic Transparent"/>
                <a:cs typeface="+mj-cs"/>
              </a:rPr>
              <a:t>الهوايات </a:t>
            </a:r>
            <a:r>
              <a:rPr lang="ar-IQ" sz="3200" b="1" dirty="0">
                <a:solidFill>
                  <a:srgbClr val="222222"/>
                </a:solidFill>
                <a:latin typeface="Arabic Transparent"/>
                <a:cs typeface="+mj-cs"/>
              </a:rPr>
              <a:t>مثلاً.</a:t>
            </a:r>
            <a:endParaRPr lang="ar-IQ" sz="3200" dirty="0">
              <a:solidFill>
                <a:srgbClr val="222222"/>
              </a:solidFill>
              <a:latin typeface="Arabic Transparent"/>
              <a:cs typeface="+mj-cs"/>
            </a:endParaRPr>
          </a:p>
          <a:p>
            <a:pPr lvl="0" algn="justLow" rtl="1"/>
            <a:r>
              <a:rPr lang="ar-IQ" sz="3200" b="1" dirty="0" smtClean="0">
                <a:solidFill>
                  <a:srgbClr val="222222"/>
                </a:solidFill>
                <a:latin typeface="Arabic Transparent"/>
                <a:cs typeface="+mj-cs"/>
              </a:rPr>
              <a:t>4- تقليل </a:t>
            </a:r>
            <a:r>
              <a:rPr lang="ar-IQ" sz="3200" b="1" dirty="0">
                <a:solidFill>
                  <a:srgbClr val="222222"/>
                </a:solidFill>
                <a:latin typeface="Arabic Transparent"/>
                <a:cs typeface="+mj-cs"/>
              </a:rPr>
              <a:t>كثافة الحوض من الأسماك</a:t>
            </a:r>
            <a:r>
              <a:rPr lang="ar-IQ" sz="3200" b="1" dirty="0" smtClean="0">
                <a:solidFill>
                  <a:srgbClr val="222222"/>
                </a:solidFill>
                <a:latin typeface="Arabic Transparent"/>
                <a:cs typeface="+mj-cs"/>
              </a:rPr>
              <a:t>.</a:t>
            </a:r>
            <a:r>
              <a:rPr lang="ar-IQ" sz="3200" b="1" dirty="0">
                <a:solidFill>
                  <a:srgbClr val="222222"/>
                </a:solidFill>
                <a:latin typeface="Arabic Transparent"/>
                <a:cs typeface="Times New Roman"/>
              </a:rPr>
              <a:t> </a:t>
            </a:r>
            <a:endParaRPr lang="ar-IQ" sz="3200" b="1" dirty="0" smtClean="0">
              <a:solidFill>
                <a:srgbClr val="222222"/>
              </a:solidFill>
              <a:latin typeface="Arabic Transparent"/>
              <a:cs typeface="Times New Roman"/>
            </a:endParaRPr>
          </a:p>
          <a:p>
            <a:pPr lvl="0" algn="justLow" rtl="1"/>
            <a:r>
              <a:rPr lang="ar-IQ" sz="3200" b="1" dirty="0" smtClean="0">
                <a:solidFill>
                  <a:srgbClr val="222222"/>
                </a:solidFill>
                <a:latin typeface="Arabic Transparent"/>
                <a:cs typeface="Times New Roman"/>
              </a:rPr>
              <a:t>5- في </a:t>
            </a:r>
            <a:r>
              <a:rPr lang="ar-IQ" sz="3200" b="1" dirty="0">
                <a:solidFill>
                  <a:srgbClr val="222222"/>
                </a:solidFill>
                <a:latin typeface="Arabic Transparent"/>
                <a:cs typeface="Times New Roman"/>
              </a:rPr>
              <a:t>الحالات الحرجة يتم تخفيض ال </a:t>
            </a:r>
            <a:r>
              <a:rPr lang="en-US" sz="3200" b="1" dirty="0" smtClean="0">
                <a:solidFill>
                  <a:srgbClr val="222222"/>
                </a:solidFill>
                <a:latin typeface="Arabic Transparent"/>
              </a:rPr>
              <a:t>pH</a:t>
            </a:r>
            <a:endParaRPr lang="en-US" sz="3200" dirty="0">
              <a:solidFill>
                <a:srgbClr val="222222"/>
              </a:solidFill>
              <a:latin typeface="Arabic Transparent"/>
            </a:endParaRPr>
          </a:p>
          <a:p>
            <a:pPr lvl="0" algn="justLow" rtl="1"/>
            <a:endParaRPr lang="ar-IQ" sz="3200" dirty="0">
              <a:solidFill>
                <a:srgbClr val="222222"/>
              </a:solidFill>
              <a:latin typeface="Arabic Transparent"/>
              <a:cs typeface="+mj-cs"/>
            </a:endParaRPr>
          </a:p>
        </p:txBody>
      </p:sp>
    </p:spTree>
    <p:extLst>
      <p:ext uri="{BB962C8B-B14F-4D97-AF65-F5344CB8AC3E}">
        <p14:creationId xmlns:p14="http://schemas.microsoft.com/office/powerpoint/2010/main" val="1749541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3" name="Picture Placeholder 2"/>
          <p:cNvSpPr>
            <a:spLocks noGrp="1"/>
          </p:cNvSpPr>
          <p:nvPr>
            <p:ph type="pic" idx="1"/>
          </p:nvPr>
        </p:nvSpPr>
        <p:spPr/>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78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84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295400"/>
            <a:ext cx="8382000" cy="3539430"/>
          </a:xfrm>
          <a:prstGeom prst="rect">
            <a:avLst/>
          </a:prstGeom>
        </p:spPr>
        <p:txBody>
          <a:bodyPr wrap="square">
            <a:spAutoFit/>
          </a:bodyPr>
          <a:lstStyle/>
          <a:p>
            <a:pPr lvl="0" algn="just" rtl="1"/>
            <a:r>
              <a:rPr lang="ar-IQ" sz="3200" b="1" dirty="0" smtClean="0">
                <a:solidFill>
                  <a:srgbClr val="222222"/>
                </a:solidFill>
                <a:latin typeface="Arabic Transparent"/>
                <a:cs typeface="Times New Roman"/>
              </a:rPr>
              <a:t>بزيادة ال</a:t>
            </a:r>
            <a:r>
              <a:rPr lang="en-US" sz="3200" b="1" dirty="0" smtClean="0">
                <a:solidFill>
                  <a:srgbClr val="222222"/>
                </a:solidFill>
                <a:latin typeface="Arabic Transparent"/>
              </a:rPr>
              <a:t>pH</a:t>
            </a:r>
            <a:r>
              <a:rPr lang="en-US" sz="3200" b="1" dirty="0">
                <a:solidFill>
                  <a:srgbClr val="222222"/>
                </a:solidFill>
                <a:latin typeface="Arabic Transparent"/>
              </a:rPr>
              <a:t>  </a:t>
            </a:r>
            <a:r>
              <a:rPr lang="ar-IQ" sz="3200" b="1" dirty="0">
                <a:solidFill>
                  <a:srgbClr val="222222"/>
                </a:solidFill>
                <a:latin typeface="Arabic Transparent"/>
                <a:cs typeface="Times New Roman"/>
              </a:rPr>
              <a:t>والحرارة تزداد نسبة الأمونيا السامة </a:t>
            </a:r>
            <a:r>
              <a:rPr lang="ar-IQ" sz="3200" b="1" dirty="0" smtClean="0">
                <a:solidFill>
                  <a:srgbClr val="222222"/>
                </a:solidFill>
                <a:latin typeface="Arabic Transparent"/>
                <a:cs typeface="Times New Roman"/>
              </a:rPr>
              <a:t>في </a:t>
            </a:r>
            <a:r>
              <a:rPr lang="ar-IQ" sz="3200" b="1" dirty="0">
                <a:solidFill>
                  <a:srgbClr val="222222"/>
                </a:solidFill>
                <a:latin typeface="Arabic Transparent"/>
                <a:cs typeface="Times New Roman"/>
              </a:rPr>
              <a:t>المياه. </a:t>
            </a:r>
            <a:r>
              <a:rPr lang="ar-IQ" sz="3200" b="1" dirty="0" smtClean="0">
                <a:solidFill>
                  <a:srgbClr val="222222"/>
                </a:solidFill>
                <a:latin typeface="Arabic Transparent"/>
                <a:cs typeface="Times New Roman"/>
              </a:rPr>
              <a:t>بانخفاض </a:t>
            </a:r>
            <a:r>
              <a:rPr lang="ar-IQ" sz="3200" b="1" dirty="0">
                <a:solidFill>
                  <a:srgbClr val="222222"/>
                </a:solidFill>
                <a:latin typeface="Arabic Transparent"/>
                <a:cs typeface="Times New Roman"/>
              </a:rPr>
              <a:t>مستوى الأكسجين بالمياه تزداد سمية الأمونيا بدرجة كبيرة يوجد عدة خطوات يمكن تنفيذها </a:t>
            </a:r>
            <a:endParaRPr lang="ar-IQ" sz="3200" dirty="0" smtClean="0">
              <a:solidFill>
                <a:srgbClr val="222222"/>
              </a:solidFill>
              <a:latin typeface="Arabic Transparent"/>
              <a:cs typeface="Times New Roman"/>
            </a:endParaRPr>
          </a:p>
          <a:p>
            <a:pPr lvl="0" algn="just" rtl="1"/>
            <a:r>
              <a:rPr lang="ar-IQ" sz="3200" b="1" dirty="0" smtClean="0">
                <a:solidFill>
                  <a:srgbClr val="222222"/>
                </a:solidFill>
                <a:latin typeface="Arabic Transparent"/>
                <a:cs typeface="Times New Roman"/>
              </a:rPr>
              <a:t>1- تقليل </a:t>
            </a:r>
            <a:r>
              <a:rPr lang="ar-IQ" sz="3200" b="1" dirty="0">
                <a:solidFill>
                  <a:srgbClr val="222222"/>
                </a:solidFill>
                <a:latin typeface="Arabic Transparent"/>
                <a:cs typeface="Times New Roman"/>
              </a:rPr>
              <a:t>كميات العلف أو وقف التغذية بالكامل.</a:t>
            </a:r>
            <a:endParaRPr lang="ar-IQ" sz="3200" dirty="0">
              <a:solidFill>
                <a:srgbClr val="222222"/>
              </a:solidFill>
              <a:latin typeface="Arabic Transparent"/>
              <a:cs typeface="Times New Roman"/>
            </a:endParaRPr>
          </a:p>
          <a:p>
            <a:pPr lvl="0" algn="r" rtl="1"/>
            <a:r>
              <a:rPr lang="ar-IQ" sz="3200" b="1" dirty="0" smtClean="0">
                <a:solidFill>
                  <a:srgbClr val="222222"/>
                </a:solidFill>
                <a:latin typeface="Arabic Transparent"/>
                <a:cs typeface="Times New Roman"/>
              </a:rPr>
              <a:t>2- تغيير </a:t>
            </a:r>
            <a:r>
              <a:rPr lang="ar-IQ" sz="3200" b="1" dirty="0">
                <a:solidFill>
                  <a:srgbClr val="222222"/>
                </a:solidFill>
                <a:latin typeface="Arabic Transparent"/>
                <a:cs typeface="Times New Roman"/>
              </a:rPr>
              <a:t>المياه وإدخال مياه جديدة.</a:t>
            </a:r>
            <a:endParaRPr lang="ar-IQ" sz="3200" dirty="0">
              <a:solidFill>
                <a:srgbClr val="222222"/>
              </a:solidFill>
              <a:latin typeface="Arabic Transparent"/>
              <a:cs typeface="Times New Roman"/>
            </a:endParaRPr>
          </a:p>
          <a:p>
            <a:pPr lvl="0" algn="r" rtl="1"/>
            <a:r>
              <a:rPr lang="ar-IQ" sz="3200" b="1" dirty="0" smtClean="0">
                <a:solidFill>
                  <a:srgbClr val="222222"/>
                </a:solidFill>
                <a:latin typeface="Arabic Transparent"/>
                <a:cs typeface="Times New Roman"/>
              </a:rPr>
              <a:t>3- تهوية </a:t>
            </a:r>
            <a:r>
              <a:rPr lang="ar-IQ" sz="3200" b="1" dirty="0">
                <a:solidFill>
                  <a:srgbClr val="222222"/>
                </a:solidFill>
                <a:latin typeface="Arabic Transparent"/>
                <a:cs typeface="Times New Roman"/>
              </a:rPr>
              <a:t>الحوض عن طريق </a:t>
            </a:r>
            <a:r>
              <a:rPr lang="ar-IQ" sz="3200" b="1" dirty="0" smtClean="0">
                <a:solidFill>
                  <a:srgbClr val="222222"/>
                </a:solidFill>
                <a:latin typeface="Arabic Transparent"/>
                <a:cs typeface="Times New Roman"/>
              </a:rPr>
              <a:t>هوايات </a:t>
            </a:r>
            <a:r>
              <a:rPr lang="ar-IQ" sz="3200" b="1" dirty="0">
                <a:solidFill>
                  <a:srgbClr val="222222"/>
                </a:solidFill>
                <a:latin typeface="Arabic Transparent"/>
                <a:cs typeface="Times New Roman"/>
              </a:rPr>
              <a:t>مثلاً.</a:t>
            </a:r>
            <a:endParaRPr lang="ar-IQ" sz="3200" dirty="0">
              <a:solidFill>
                <a:srgbClr val="222222"/>
              </a:solidFill>
              <a:latin typeface="Arabic Transparent"/>
              <a:cs typeface="Times New Roman"/>
            </a:endParaRPr>
          </a:p>
          <a:p>
            <a:pPr lvl="0" algn="r" rtl="1"/>
            <a:r>
              <a:rPr lang="ar-IQ" sz="3200" b="1" dirty="0" smtClean="0">
                <a:solidFill>
                  <a:srgbClr val="222222"/>
                </a:solidFill>
                <a:latin typeface="Arabic Transparent"/>
                <a:cs typeface="Times New Roman"/>
              </a:rPr>
              <a:t>4- تقليل </a:t>
            </a:r>
            <a:r>
              <a:rPr lang="ar-IQ" sz="3200" b="1" dirty="0">
                <a:solidFill>
                  <a:srgbClr val="222222"/>
                </a:solidFill>
                <a:latin typeface="Arabic Transparent"/>
                <a:cs typeface="Times New Roman"/>
              </a:rPr>
              <a:t>كثافة الحوض من الأسماك.</a:t>
            </a:r>
            <a:endParaRPr lang="ar-IQ" sz="3200" dirty="0">
              <a:solidFill>
                <a:srgbClr val="222222"/>
              </a:solidFill>
              <a:latin typeface="Arabic Transparent"/>
              <a:cs typeface="Times New Roman"/>
            </a:endParaRPr>
          </a:p>
        </p:txBody>
      </p:sp>
    </p:spTree>
    <p:extLst>
      <p:ext uri="{BB962C8B-B14F-4D97-AF65-F5344CB8AC3E}">
        <p14:creationId xmlns:p14="http://schemas.microsoft.com/office/powerpoint/2010/main" val="25206843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1676400"/>
            <a:ext cx="8001000" cy="3539430"/>
          </a:xfrm>
          <a:prstGeom prst="rect">
            <a:avLst/>
          </a:prstGeom>
        </p:spPr>
        <p:txBody>
          <a:bodyPr wrap="square">
            <a:spAutoFit/>
          </a:bodyPr>
          <a:lstStyle/>
          <a:p>
            <a:pPr lvl="0" algn="justLow" rtl="1"/>
            <a:r>
              <a:rPr lang="ar-IQ" sz="3200" b="1" dirty="0" smtClean="0">
                <a:solidFill>
                  <a:srgbClr val="FFC000"/>
                </a:solidFill>
                <a:latin typeface="Arabic Transparent"/>
                <a:cs typeface="+mj-cs"/>
              </a:rPr>
              <a:t>طرق قياس الامونيا</a:t>
            </a:r>
            <a:r>
              <a:rPr lang="ar-IQ" sz="3200" b="1" dirty="0" smtClean="0">
                <a:solidFill>
                  <a:srgbClr val="222222"/>
                </a:solidFill>
                <a:latin typeface="Arabic Transparent"/>
                <a:cs typeface="+mj-cs"/>
              </a:rPr>
              <a:t>:</a:t>
            </a:r>
          </a:p>
          <a:p>
            <a:pPr lvl="0" algn="justLow" rtl="1"/>
            <a:r>
              <a:rPr lang="ar-IQ" sz="3200" b="1" dirty="0" smtClean="0">
                <a:solidFill>
                  <a:srgbClr val="222222"/>
                </a:solidFill>
                <a:latin typeface="Arabic Transparent"/>
                <a:cs typeface="+mj-cs"/>
              </a:rPr>
              <a:t>يتم </a:t>
            </a:r>
            <a:r>
              <a:rPr lang="ar-IQ" sz="3200" b="1" dirty="0">
                <a:solidFill>
                  <a:srgbClr val="222222"/>
                </a:solidFill>
                <a:latin typeface="Arabic Transparent"/>
                <a:cs typeface="+mj-cs"/>
              </a:rPr>
              <a:t>قياسها لونياً </a:t>
            </a:r>
            <a:r>
              <a:rPr lang="en-US" sz="3200" b="1" dirty="0" smtClean="0">
                <a:solidFill>
                  <a:srgbClr val="222222"/>
                </a:solidFill>
                <a:latin typeface="Arabic Transparent"/>
                <a:cs typeface="+mj-cs"/>
              </a:rPr>
              <a:t>Colorimetric  </a:t>
            </a:r>
            <a:r>
              <a:rPr lang="ar-IQ" sz="3200" b="1" dirty="0" smtClean="0">
                <a:solidFill>
                  <a:srgbClr val="222222"/>
                </a:solidFill>
                <a:latin typeface="Arabic Transparent"/>
                <a:cs typeface="+mj-cs"/>
              </a:rPr>
              <a:t> وذلك </a:t>
            </a:r>
            <a:r>
              <a:rPr lang="ar-IQ" sz="3200" b="1" dirty="0">
                <a:solidFill>
                  <a:srgbClr val="222222"/>
                </a:solidFill>
                <a:latin typeface="Arabic Transparent"/>
                <a:cs typeface="+mj-cs"/>
              </a:rPr>
              <a:t>عن طريق أجهزة تقيس درجة اللون وتعطى نتيجة رقمية </a:t>
            </a:r>
            <a:r>
              <a:rPr lang="ar-IQ" sz="3200" b="1" dirty="0" smtClean="0">
                <a:solidFill>
                  <a:srgbClr val="222222"/>
                </a:solidFill>
                <a:latin typeface="Arabic Transparent"/>
                <a:cs typeface="+mj-cs"/>
              </a:rPr>
              <a:t>مباشرة. </a:t>
            </a:r>
          </a:p>
          <a:p>
            <a:pPr lvl="0" algn="justLow" rtl="1"/>
            <a:r>
              <a:rPr lang="ar-IQ" sz="3200" b="1" dirty="0" smtClean="0">
                <a:solidFill>
                  <a:srgbClr val="222222"/>
                </a:solidFill>
                <a:latin typeface="Arabic Transparent"/>
                <a:cs typeface="+mj-cs"/>
              </a:rPr>
              <a:t>أو </a:t>
            </a:r>
            <a:r>
              <a:rPr lang="ar-IQ" sz="3200" b="1" dirty="0">
                <a:solidFill>
                  <a:srgbClr val="222222"/>
                </a:solidFill>
                <a:latin typeface="Arabic Transparent"/>
                <a:cs typeface="+mj-cs"/>
              </a:rPr>
              <a:t>عن طريق (كاسات) بإضافة مواد تعطى درجة لون تزداد كلما زاد تركيز الأمونيا ويتم مقارنة درجة اللون بجداول لونية كل درجة لون تشير لقراءة </a:t>
            </a:r>
            <a:r>
              <a:rPr lang="ar-IQ" sz="3200" b="1" dirty="0" smtClean="0">
                <a:solidFill>
                  <a:srgbClr val="222222"/>
                </a:solidFill>
                <a:latin typeface="Arabic Transparent"/>
                <a:cs typeface="+mj-cs"/>
              </a:rPr>
              <a:t>معينة او مختبريا.</a:t>
            </a:r>
            <a:r>
              <a:rPr lang="ar-IQ" sz="3200" dirty="0">
                <a:solidFill>
                  <a:prstClr val="black"/>
                </a:solidFill>
                <a:cs typeface="+mj-cs"/>
              </a:rPr>
              <a:t/>
            </a:r>
            <a:br>
              <a:rPr lang="ar-IQ" sz="3200" dirty="0">
                <a:solidFill>
                  <a:prstClr val="black"/>
                </a:solidFill>
                <a:cs typeface="+mj-cs"/>
              </a:rPr>
            </a:br>
            <a:endParaRPr lang="en-US" sz="3200" dirty="0">
              <a:solidFill>
                <a:prstClr val="black"/>
              </a:solidFill>
              <a:cs typeface="+mj-cs"/>
            </a:endParaRPr>
          </a:p>
        </p:txBody>
      </p:sp>
    </p:spTree>
    <p:extLst>
      <p:ext uri="{BB962C8B-B14F-4D97-AF65-F5344CB8AC3E}">
        <p14:creationId xmlns:p14="http://schemas.microsoft.com/office/powerpoint/2010/main" val="2918379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2503"/>
            <a:ext cx="8077200" cy="6678751"/>
          </a:xfrm>
          <a:prstGeom prst="rect">
            <a:avLst/>
          </a:prstGeom>
        </p:spPr>
        <p:txBody>
          <a:bodyPr wrap="square">
            <a:spAutoFit/>
          </a:bodyPr>
          <a:lstStyle/>
          <a:p>
            <a:pPr algn="just" rtl="1"/>
            <a:r>
              <a:rPr lang="en-US" sz="4400" b="1" i="0" dirty="0" smtClean="0">
                <a:solidFill>
                  <a:srgbClr val="00008A"/>
                </a:solidFill>
                <a:effectLst/>
                <a:latin typeface="Arabic Transparent"/>
                <a:cs typeface="+mj-cs"/>
              </a:rPr>
              <a:t>4</a:t>
            </a:r>
            <a:r>
              <a:rPr lang="ar-IQ" sz="4400" b="1" i="0" dirty="0" smtClean="0">
                <a:solidFill>
                  <a:srgbClr val="00008A"/>
                </a:solidFill>
                <a:effectLst/>
                <a:latin typeface="Arabic Transparent"/>
                <a:cs typeface="+mj-cs"/>
              </a:rPr>
              <a:t>- </a:t>
            </a:r>
            <a:r>
              <a:rPr lang="ar-IQ" sz="4400" b="1" i="0" u="sng" dirty="0" smtClean="0">
                <a:solidFill>
                  <a:srgbClr val="335599"/>
                </a:solidFill>
                <a:effectLst/>
                <a:latin typeface="Arabic Transparent"/>
                <a:cs typeface="+mj-cs"/>
                <a:hlinkClick r:id="rId2"/>
              </a:rPr>
              <a:t>النتريت</a:t>
            </a:r>
            <a:r>
              <a:rPr lang="ar-IQ" sz="4400" b="1" i="0" dirty="0" smtClean="0">
                <a:solidFill>
                  <a:srgbClr val="00008A"/>
                </a:solidFill>
                <a:effectLst/>
                <a:latin typeface="Arabic Transparent"/>
                <a:cs typeface="+mj-cs"/>
              </a:rPr>
              <a:t> والنترات </a:t>
            </a:r>
            <a:r>
              <a:rPr lang="ar-IQ" sz="3200" b="1" i="0" dirty="0" smtClean="0">
                <a:solidFill>
                  <a:srgbClr val="00008A"/>
                </a:solidFill>
                <a:effectLst/>
                <a:latin typeface="Arabic Transparent"/>
                <a:cs typeface="+mj-cs"/>
              </a:rPr>
              <a:t>:</a:t>
            </a:r>
          </a:p>
          <a:p>
            <a:pPr algn="just" rtl="1"/>
            <a:r>
              <a:rPr lang="ar-IQ" sz="3200" b="1" i="0" dirty="0" smtClean="0">
                <a:solidFill>
                  <a:srgbClr val="FF0000"/>
                </a:solidFill>
                <a:effectLst/>
                <a:latin typeface="Arabic Transparent"/>
                <a:cs typeface="+mj-cs"/>
              </a:rPr>
              <a:t>النتريت</a:t>
            </a:r>
            <a:r>
              <a:rPr lang="ar-IQ" sz="3200" b="1" i="0" dirty="0" smtClean="0">
                <a:solidFill>
                  <a:srgbClr val="222222"/>
                </a:solidFill>
                <a:effectLst/>
                <a:latin typeface="Arabic Transparent"/>
                <a:cs typeface="+mj-cs"/>
              </a:rPr>
              <a:t> هو مركب وسطى في أكسدة الأمونيا وتحولها إلى نترات. </a:t>
            </a:r>
          </a:p>
          <a:p>
            <a:pPr algn="just" rtl="1"/>
            <a:r>
              <a:rPr lang="ar-IQ" sz="3200" b="1" dirty="0">
                <a:solidFill>
                  <a:srgbClr val="222222"/>
                </a:solidFill>
                <a:latin typeface="Arabic Transparent"/>
                <a:cs typeface="+mj-cs"/>
              </a:rPr>
              <a:t>و</a:t>
            </a:r>
            <a:r>
              <a:rPr lang="ar-IQ" sz="3200" b="1" i="0" dirty="0" smtClean="0">
                <a:solidFill>
                  <a:srgbClr val="222222"/>
                </a:solidFill>
                <a:effectLst/>
                <a:latin typeface="Arabic Transparent"/>
                <a:cs typeface="+mj-cs"/>
              </a:rPr>
              <a:t>هو مركب غير ثابت حيث </a:t>
            </a:r>
            <a:r>
              <a:rPr lang="ar-IQ" sz="3200" b="1" i="0" dirty="0" err="1" smtClean="0">
                <a:solidFill>
                  <a:srgbClr val="222222"/>
                </a:solidFill>
                <a:effectLst/>
                <a:latin typeface="Arabic Transparent"/>
                <a:cs typeface="+mj-cs"/>
              </a:rPr>
              <a:t>يتأكسد</a:t>
            </a:r>
            <a:r>
              <a:rPr lang="ar-IQ" sz="3200" b="1" i="0" dirty="0" smtClean="0">
                <a:solidFill>
                  <a:srgbClr val="222222"/>
                </a:solidFill>
                <a:effectLst/>
                <a:latin typeface="Arabic Transparent"/>
                <a:cs typeface="+mj-cs"/>
              </a:rPr>
              <a:t> بسرعة ويتحول إلى نترات وهو ثابت، </a:t>
            </a:r>
          </a:p>
          <a:p>
            <a:pPr algn="just" rtl="1"/>
            <a:r>
              <a:rPr lang="ar-IQ" sz="3200" b="1" i="0" dirty="0" smtClean="0">
                <a:solidFill>
                  <a:srgbClr val="222222"/>
                </a:solidFill>
                <a:effectLst/>
                <a:latin typeface="Arabic Transparent"/>
                <a:cs typeface="+mj-cs"/>
              </a:rPr>
              <a:t>عندما يكون مستوى الأكسجين منخفض تزداد نسبة </a:t>
            </a:r>
            <a:r>
              <a:rPr lang="ar-IQ" sz="3200" b="1" i="0" u="sng" dirty="0" smtClean="0">
                <a:solidFill>
                  <a:srgbClr val="335599"/>
                </a:solidFill>
                <a:effectLst/>
                <a:latin typeface="Arabic Transparent"/>
                <a:cs typeface="+mj-cs"/>
                <a:hlinkClick r:id="rId2"/>
              </a:rPr>
              <a:t>النتريت</a:t>
            </a:r>
            <a:r>
              <a:rPr lang="ar-IQ" sz="3200" b="1" i="0" dirty="0" smtClean="0">
                <a:solidFill>
                  <a:srgbClr val="222222"/>
                </a:solidFill>
                <a:effectLst/>
                <a:latin typeface="Arabic Transparent"/>
                <a:cs typeface="+mj-cs"/>
              </a:rPr>
              <a:t> وهو مركب سام ويجب ألا يزيد تركيزه عن 0.2 ملغم/لتر. </a:t>
            </a:r>
          </a:p>
          <a:p>
            <a:pPr algn="just" rtl="1"/>
            <a:r>
              <a:rPr lang="ar-IQ" sz="3200" b="1" i="0" dirty="0" smtClean="0">
                <a:solidFill>
                  <a:srgbClr val="222222"/>
                </a:solidFill>
                <a:effectLst/>
                <a:latin typeface="Arabic Transparent"/>
                <a:cs typeface="+mj-cs"/>
              </a:rPr>
              <a:t>والنتريت يطلق عليه القاتل الغير مرئي حيث انه </a:t>
            </a:r>
            <a:r>
              <a:rPr lang="ar-IQ" sz="3200" b="1" i="0" dirty="0" err="1" smtClean="0">
                <a:solidFill>
                  <a:srgbClr val="222222"/>
                </a:solidFill>
                <a:effectLst/>
                <a:latin typeface="Arabic Transparent"/>
                <a:cs typeface="+mj-cs"/>
              </a:rPr>
              <a:t>يأكسد</a:t>
            </a:r>
            <a:r>
              <a:rPr lang="ar-IQ" sz="3200" b="1" i="0" dirty="0" smtClean="0">
                <a:solidFill>
                  <a:srgbClr val="222222"/>
                </a:solidFill>
                <a:effectLst/>
                <a:latin typeface="Arabic Transparent"/>
                <a:cs typeface="+mj-cs"/>
              </a:rPr>
              <a:t> الهيموجلوبين في الدم إلى ميتا هيموجلوبين فيحول الدم والخياشيم إلى اللون البنى ويعوق عملية التنفس فيسبب اختناق للأسماك، ويلحق الضرر بالجهاز العصبي والكبد والكلى والطحال للأسماك. </a:t>
            </a:r>
            <a:endParaRPr lang="ar-IQ" sz="3200" b="0" i="0" dirty="0" smtClean="0">
              <a:solidFill>
                <a:srgbClr val="222222"/>
              </a:solidFill>
              <a:effectLst/>
              <a:latin typeface="Arabic Transparent"/>
              <a:cs typeface="+mj-cs"/>
            </a:endParaRPr>
          </a:p>
        </p:txBody>
      </p:sp>
    </p:spTree>
    <p:extLst>
      <p:ext uri="{BB962C8B-B14F-4D97-AF65-F5344CB8AC3E}">
        <p14:creationId xmlns:p14="http://schemas.microsoft.com/office/powerpoint/2010/main" val="710014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397949"/>
            <a:ext cx="7772400" cy="1569660"/>
          </a:xfrm>
          <a:prstGeom prst="rect">
            <a:avLst/>
          </a:prstGeom>
        </p:spPr>
        <p:txBody>
          <a:bodyPr wrap="square">
            <a:spAutoFit/>
          </a:bodyPr>
          <a:lstStyle/>
          <a:p>
            <a:pPr lvl="0" algn="justLow" rtl="1"/>
            <a:r>
              <a:rPr lang="ar-IQ" sz="3200" b="1" dirty="0">
                <a:solidFill>
                  <a:srgbClr val="FF0000"/>
                </a:solidFill>
                <a:latin typeface="Arabic Transparent"/>
                <a:cs typeface="Times New Roman"/>
              </a:rPr>
              <a:t>وعند زيادة تركيز </a:t>
            </a:r>
            <a:r>
              <a:rPr lang="ar-IQ" sz="3200" b="1" u="sng" dirty="0" err="1">
                <a:solidFill>
                  <a:srgbClr val="FF0000"/>
                </a:solidFill>
                <a:latin typeface="Arabic Transparent"/>
                <a:cs typeface="Times New Roman"/>
                <a:hlinkClick r:id="rId2"/>
              </a:rPr>
              <a:t>النيتريت</a:t>
            </a:r>
            <a:r>
              <a:rPr lang="ar-IQ" sz="3200" b="1" dirty="0">
                <a:solidFill>
                  <a:srgbClr val="FF0000"/>
                </a:solidFill>
                <a:latin typeface="Arabic Transparent"/>
                <a:cs typeface="Times New Roman"/>
              </a:rPr>
              <a:t> يجب وقف التغذية </a:t>
            </a:r>
            <a:r>
              <a:rPr lang="ar-IQ" sz="3200" b="1" dirty="0" smtClean="0">
                <a:solidFill>
                  <a:srgbClr val="FF0000"/>
                </a:solidFill>
                <a:latin typeface="Arabic Transparent"/>
                <a:cs typeface="Times New Roman"/>
              </a:rPr>
              <a:t>ورفع </a:t>
            </a:r>
            <a:r>
              <a:rPr lang="ar-IQ" sz="3200" b="1" dirty="0">
                <a:solidFill>
                  <a:srgbClr val="FF0000"/>
                </a:solidFill>
                <a:latin typeface="Arabic Transparent"/>
                <a:cs typeface="Times New Roman"/>
              </a:rPr>
              <a:t>تركيز الأوكسجين إلى أقصى مستوى، </a:t>
            </a:r>
            <a:r>
              <a:rPr lang="ar-IQ" sz="3200" b="1" dirty="0" smtClean="0">
                <a:solidFill>
                  <a:srgbClr val="FF0000"/>
                </a:solidFill>
                <a:latin typeface="Arabic Transparent"/>
                <a:cs typeface="Times New Roman"/>
              </a:rPr>
              <a:t>وإدخال </a:t>
            </a:r>
            <a:r>
              <a:rPr lang="ar-IQ" sz="3200" b="1" dirty="0">
                <a:solidFill>
                  <a:srgbClr val="FF0000"/>
                </a:solidFill>
                <a:latin typeface="Arabic Transparent"/>
                <a:cs typeface="Times New Roman"/>
              </a:rPr>
              <a:t>مياه جديدة وتغيير المياه.</a:t>
            </a:r>
            <a:endParaRPr lang="ar-IQ" sz="3200" dirty="0">
              <a:solidFill>
                <a:srgbClr val="FF0000"/>
              </a:solidFill>
              <a:latin typeface="Arabic Transparent"/>
              <a:cs typeface="Times New Roman"/>
            </a:endParaRPr>
          </a:p>
        </p:txBody>
      </p:sp>
    </p:spTree>
    <p:extLst>
      <p:ext uri="{BB962C8B-B14F-4D97-AF65-F5344CB8AC3E}">
        <p14:creationId xmlns:p14="http://schemas.microsoft.com/office/powerpoint/2010/main" val="1553614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382000" cy="2062103"/>
          </a:xfrm>
          <a:prstGeom prst="rect">
            <a:avLst/>
          </a:prstGeom>
        </p:spPr>
        <p:txBody>
          <a:bodyPr wrap="square">
            <a:spAutoFit/>
          </a:bodyPr>
          <a:lstStyle/>
          <a:p>
            <a:pPr lvl="0" algn="justLow" rtl="1"/>
            <a:r>
              <a:rPr lang="en-US" sz="3200" b="1" dirty="0">
                <a:solidFill>
                  <a:srgbClr val="FF0000"/>
                </a:solidFill>
                <a:latin typeface="Arabic Transparent"/>
                <a:cs typeface="+mj-cs"/>
              </a:rPr>
              <a:t> </a:t>
            </a:r>
            <a:r>
              <a:rPr lang="ar-IQ" sz="3200" b="1" dirty="0">
                <a:solidFill>
                  <a:srgbClr val="92D050"/>
                </a:solidFill>
                <a:latin typeface="Arabic Transparent"/>
                <a:cs typeface="+mj-cs"/>
              </a:rPr>
              <a:t>النترات</a:t>
            </a:r>
            <a:r>
              <a:rPr lang="ar-IQ" sz="3200" b="1" dirty="0">
                <a:solidFill>
                  <a:srgbClr val="FF0000"/>
                </a:solidFill>
                <a:latin typeface="Arabic Transparent"/>
                <a:cs typeface="+mj-cs"/>
              </a:rPr>
              <a:t> </a:t>
            </a:r>
            <a:r>
              <a:rPr lang="ar-IQ" sz="3200" b="1" dirty="0">
                <a:solidFill>
                  <a:srgbClr val="222222"/>
                </a:solidFill>
                <a:latin typeface="Arabic Transparent"/>
                <a:cs typeface="+mj-cs"/>
              </a:rPr>
              <a:t>وهو الصورة النهائية لتحول الأمونيا عن طريق الأكسدة وهو مركب ثابت وغير سام حيث انه آمن حتى 3 </a:t>
            </a:r>
            <a:r>
              <a:rPr lang="ar-IQ" sz="3200" b="1" dirty="0" smtClean="0">
                <a:solidFill>
                  <a:srgbClr val="222222"/>
                </a:solidFill>
                <a:latin typeface="Arabic Transparent"/>
                <a:cs typeface="+mj-cs"/>
              </a:rPr>
              <a:t>ملغم/لتر</a:t>
            </a:r>
            <a:r>
              <a:rPr lang="ar-IQ" sz="3200" b="1" dirty="0">
                <a:solidFill>
                  <a:srgbClr val="222222"/>
                </a:solidFill>
                <a:latin typeface="Arabic Transparent"/>
                <a:cs typeface="+mj-cs"/>
              </a:rPr>
              <a:t>. يتم قياسهم حقلياً عن طريق مقارنة اللون أو عن طريق أجهزة رقمية أو يقاس </a:t>
            </a:r>
            <a:r>
              <a:rPr lang="ar-IQ" sz="3200" b="1" dirty="0" smtClean="0">
                <a:solidFill>
                  <a:srgbClr val="222222"/>
                </a:solidFill>
                <a:latin typeface="Arabic Transparent"/>
                <a:cs typeface="+mj-cs"/>
              </a:rPr>
              <a:t>مختبريا.</a:t>
            </a:r>
            <a:endParaRPr lang="ar-IQ" sz="3200" dirty="0">
              <a:solidFill>
                <a:srgbClr val="222222"/>
              </a:solidFill>
              <a:latin typeface="Arabic Transparent"/>
              <a:cs typeface="+mj-cs"/>
            </a:endParaRPr>
          </a:p>
        </p:txBody>
      </p:sp>
    </p:spTree>
    <p:extLst>
      <p:ext uri="{BB962C8B-B14F-4D97-AF65-F5344CB8AC3E}">
        <p14:creationId xmlns:p14="http://schemas.microsoft.com/office/powerpoint/2010/main" val="31803687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18" y="533400"/>
            <a:ext cx="8762999" cy="5016758"/>
          </a:xfrm>
          <a:prstGeom prst="rect">
            <a:avLst/>
          </a:prstGeom>
        </p:spPr>
        <p:txBody>
          <a:bodyPr wrap="square">
            <a:spAutoFit/>
          </a:bodyPr>
          <a:lstStyle/>
          <a:p>
            <a:pPr algn="justLow" rtl="1"/>
            <a:r>
              <a:rPr lang="en-US" sz="3200" b="1" i="0" dirty="0" smtClean="0">
                <a:solidFill>
                  <a:srgbClr val="00008A"/>
                </a:solidFill>
                <a:effectLst/>
                <a:latin typeface="Arabic Transparent"/>
                <a:cs typeface="+mj-cs"/>
              </a:rPr>
              <a:t>5</a:t>
            </a:r>
            <a:r>
              <a:rPr lang="ar-IQ" sz="3200" b="1" i="0" dirty="0" smtClean="0">
                <a:solidFill>
                  <a:srgbClr val="00008A"/>
                </a:solidFill>
                <a:effectLst/>
                <a:latin typeface="Arabic Transparent"/>
                <a:cs typeface="+mj-cs"/>
              </a:rPr>
              <a:t>- الملوحة :</a:t>
            </a:r>
          </a:p>
          <a:p>
            <a:pPr algn="justLow" rtl="1"/>
            <a:r>
              <a:rPr lang="ar-IQ" sz="3200" b="1" i="0" dirty="0" smtClean="0">
                <a:solidFill>
                  <a:srgbClr val="222222"/>
                </a:solidFill>
                <a:effectLst/>
                <a:latin typeface="Arabic Transparent"/>
                <a:cs typeface="+mj-cs"/>
              </a:rPr>
              <a:t>وهى التركيز الكلى للأيونات الذائبة في الماء وتقاس بالغرام/لتر أو جزء بالألف.</a:t>
            </a:r>
            <a:endParaRPr lang="ar-IQ" sz="3200" b="0" i="0" dirty="0" smtClean="0">
              <a:solidFill>
                <a:srgbClr val="222222"/>
              </a:solidFill>
              <a:effectLst/>
              <a:latin typeface="Arabic Transparent"/>
              <a:cs typeface="+mj-cs"/>
            </a:endParaRPr>
          </a:p>
          <a:p>
            <a:pPr algn="justLow" rtl="1"/>
            <a:r>
              <a:rPr lang="ar-IQ" sz="3200" b="1" i="0" dirty="0" smtClean="0">
                <a:solidFill>
                  <a:srgbClr val="222222"/>
                </a:solidFill>
                <a:effectLst/>
                <a:latin typeface="Arabic Transparent"/>
                <a:cs typeface="+mj-cs"/>
              </a:rPr>
              <a:t>أقل من 0.5 جزء في الألف مياه عذبة.</a:t>
            </a:r>
            <a:endParaRPr lang="ar-IQ" sz="3200" b="0" i="0" dirty="0" smtClean="0">
              <a:solidFill>
                <a:srgbClr val="222222"/>
              </a:solidFill>
              <a:effectLst/>
              <a:latin typeface="Arabic Transparent"/>
              <a:cs typeface="+mj-cs"/>
            </a:endParaRPr>
          </a:p>
          <a:p>
            <a:pPr algn="justLow" rtl="1"/>
            <a:r>
              <a:rPr lang="en-US" sz="3200" b="1" i="0" dirty="0" smtClean="0">
                <a:solidFill>
                  <a:srgbClr val="222222"/>
                </a:solidFill>
                <a:effectLst/>
                <a:latin typeface="Arabic Transparent"/>
                <a:cs typeface="+mj-cs"/>
              </a:rPr>
              <a:t>   </a:t>
            </a:r>
            <a:r>
              <a:rPr lang="ar-IQ" sz="3200" b="1" i="0" dirty="0" smtClean="0">
                <a:solidFill>
                  <a:srgbClr val="222222"/>
                </a:solidFill>
                <a:effectLst/>
                <a:latin typeface="Arabic Transparent"/>
                <a:cs typeface="+mj-cs"/>
              </a:rPr>
              <a:t>من 0.5-30  مياه شروب.</a:t>
            </a:r>
            <a:endParaRPr lang="ar-IQ" sz="3200" b="0" i="0" dirty="0" smtClean="0">
              <a:solidFill>
                <a:srgbClr val="222222"/>
              </a:solidFill>
              <a:effectLst/>
              <a:latin typeface="Arabic Transparent"/>
              <a:cs typeface="+mj-cs"/>
            </a:endParaRPr>
          </a:p>
          <a:p>
            <a:pPr algn="justLow" rtl="1"/>
            <a:r>
              <a:rPr lang="en-US" sz="3200" b="1" i="0" dirty="0" smtClean="0">
                <a:solidFill>
                  <a:srgbClr val="222222"/>
                </a:solidFill>
                <a:effectLst/>
                <a:latin typeface="Arabic Transparent"/>
                <a:cs typeface="+mj-cs"/>
              </a:rPr>
              <a:t>  30 </a:t>
            </a:r>
            <a:r>
              <a:rPr lang="ar-IQ" sz="3200" b="1" i="0" dirty="0" smtClean="0">
                <a:solidFill>
                  <a:srgbClr val="222222"/>
                </a:solidFill>
                <a:effectLst/>
                <a:latin typeface="Arabic Transparent"/>
                <a:cs typeface="+mj-cs"/>
              </a:rPr>
              <a:t>فأعلى مياه مالحة.</a:t>
            </a:r>
          </a:p>
          <a:p>
            <a:pPr algn="justLow" rtl="1"/>
            <a:r>
              <a:rPr lang="ar-IQ" sz="3200" b="1" dirty="0" smtClean="0">
                <a:solidFill>
                  <a:srgbClr val="222222"/>
                </a:solidFill>
                <a:latin typeface="Arabic Transparent"/>
                <a:cs typeface="+mj-cs"/>
              </a:rPr>
              <a:t>تقسم الاسماك من حيث الملوحة الى</a:t>
            </a:r>
          </a:p>
          <a:p>
            <a:pPr algn="justLow" rtl="1"/>
            <a:r>
              <a:rPr lang="ar-IQ" sz="3200" b="1" i="0" dirty="0" smtClean="0">
                <a:solidFill>
                  <a:srgbClr val="222222"/>
                </a:solidFill>
                <a:effectLst/>
                <a:latin typeface="Arabic Transparent"/>
                <a:cs typeface="+mj-cs"/>
              </a:rPr>
              <a:t>1- اسماك المياه العذبة</a:t>
            </a:r>
          </a:p>
          <a:p>
            <a:pPr algn="justLow" rtl="1"/>
            <a:r>
              <a:rPr lang="ar-IQ" sz="3200" b="1" dirty="0" smtClean="0">
                <a:solidFill>
                  <a:srgbClr val="222222"/>
                </a:solidFill>
                <a:latin typeface="Arabic Transparent"/>
                <a:cs typeface="+mj-cs"/>
              </a:rPr>
              <a:t>2- اسماك المياه الشروب (المصبات)</a:t>
            </a:r>
          </a:p>
          <a:p>
            <a:pPr algn="justLow" rtl="1"/>
            <a:r>
              <a:rPr lang="ar-IQ" sz="3200" b="1" i="0" dirty="0" smtClean="0">
                <a:solidFill>
                  <a:srgbClr val="222222"/>
                </a:solidFill>
                <a:effectLst/>
                <a:latin typeface="Arabic Transparent"/>
                <a:cs typeface="+mj-cs"/>
              </a:rPr>
              <a:t>3- اسماك المياه المالحة (البحرية)</a:t>
            </a:r>
            <a:endParaRPr lang="ar-IQ" sz="3200" b="0" i="0" dirty="0" smtClean="0">
              <a:solidFill>
                <a:srgbClr val="222222"/>
              </a:solidFill>
              <a:effectLst/>
              <a:latin typeface="Arabic Transparent"/>
              <a:cs typeface="+mj-cs"/>
            </a:endParaRPr>
          </a:p>
        </p:txBody>
      </p:sp>
    </p:spTree>
    <p:extLst>
      <p:ext uri="{BB962C8B-B14F-4D97-AF65-F5344CB8AC3E}">
        <p14:creationId xmlns:p14="http://schemas.microsoft.com/office/powerpoint/2010/main" val="3394508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90600"/>
            <a:ext cx="8458200" cy="5509200"/>
          </a:xfrm>
          <a:prstGeom prst="rect">
            <a:avLst/>
          </a:prstGeom>
        </p:spPr>
        <p:txBody>
          <a:bodyPr wrap="square">
            <a:spAutoFit/>
          </a:bodyPr>
          <a:lstStyle/>
          <a:p>
            <a:pPr lvl="0" algn="justLow" rtl="1"/>
            <a:r>
              <a:rPr lang="ar-IQ" sz="3200" b="1" dirty="0">
                <a:solidFill>
                  <a:srgbClr val="222222"/>
                </a:solidFill>
                <a:latin typeface="Arabic Transparent"/>
                <a:cs typeface="+mj-cs"/>
              </a:rPr>
              <a:t>كل نوع من الأسماك له مدى من الملوحة لينمو </a:t>
            </a:r>
            <a:r>
              <a:rPr lang="ar-IQ" sz="3200" b="1" dirty="0" smtClean="0">
                <a:solidFill>
                  <a:srgbClr val="222222"/>
                </a:solidFill>
                <a:latin typeface="Arabic Transparent"/>
                <a:cs typeface="+mj-cs"/>
              </a:rPr>
              <a:t>به.</a:t>
            </a:r>
          </a:p>
          <a:p>
            <a:pPr lvl="0" algn="justLow" rtl="1"/>
            <a:r>
              <a:rPr lang="ar-IQ" sz="3200" b="1" dirty="0" smtClean="0">
                <a:solidFill>
                  <a:srgbClr val="222222"/>
                </a:solidFill>
                <a:latin typeface="Arabic Transparent"/>
                <a:cs typeface="+mj-cs"/>
              </a:rPr>
              <a:t> </a:t>
            </a:r>
            <a:r>
              <a:rPr lang="ar-IQ" sz="3200" b="1" dirty="0">
                <a:solidFill>
                  <a:srgbClr val="222222"/>
                </a:solidFill>
                <a:latin typeface="Arabic Transparent"/>
                <a:cs typeface="+mj-cs"/>
              </a:rPr>
              <a:t>بزيادة هذا المدى يؤثر على معدلات النمو نتيجة استهلاك طاقة في معادلة الضغط  </a:t>
            </a:r>
            <a:r>
              <a:rPr lang="ar-IQ" sz="3200" b="1" dirty="0" smtClean="0">
                <a:solidFill>
                  <a:srgbClr val="222222"/>
                </a:solidFill>
                <a:latin typeface="Arabic Transparent"/>
                <a:cs typeface="+mj-cs"/>
              </a:rPr>
              <a:t>الأسموزي </a:t>
            </a:r>
            <a:r>
              <a:rPr lang="ar-IQ" sz="3200" b="1" dirty="0">
                <a:solidFill>
                  <a:srgbClr val="222222"/>
                </a:solidFill>
                <a:latin typeface="Arabic Transparent"/>
                <a:cs typeface="+mj-cs"/>
              </a:rPr>
              <a:t>(التوازن </a:t>
            </a:r>
            <a:r>
              <a:rPr lang="ar-IQ" sz="3200" b="1" dirty="0" smtClean="0">
                <a:solidFill>
                  <a:srgbClr val="222222"/>
                </a:solidFill>
                <a:latin typeface="Arabic Transparent"/>
                <a:cs typeface="+mj-cs"/>
              </a:rPr>
              <a:t>الأسموزي) </a:t>
            </a:r>
            <a:r>
              <a:rPr lang="ar-IQ" sz="3200" b="1" dirty="0">
                <a:solidFill>
                  <a:srgbClr val="222222"/>
                </a:solidFill>
                <a:latin typeface="Arabic Transparent"/>
                <a:cs typeface="+mj-cs"/>
              </a:rPr>
              <a:t>وهذا يؤثر على الطاقة </a:t>
            </a:r>
            <a:r>
              <a:rPr lang="ar-IQ" sz="3200" b="1" dirty="0" smtClean="0">
                <a:solidFill>
                  <a:srgbClr val="222222"/>
                </a:solidFill>
                <a:latin typeface="Arabic Transparent"/>
                <a:cs typeface="+mj-cs"/>
              </a:rPr>
              <a:t>التي </a:t>
            </a:r>
            <a:r>
              <a:rPr lang="ar-IQ" sz="3200" b="1" dirty="0">
                <a:solidFill>
                  <a:srgbClr val="222222"/>
                </a:solidFill>
                <a:latin typeface="Arabic Transparent"/>
                <a:cs typeface="+mj-cs"/>
              </a:rPr>
              <a:t>يجب أن توجه للنمو</a:t>
            </a:r>
            <a:r>
              <a:rPr lang="ar-IQ" sz="3200" b="1" dirty="0" smtClean="0">
                <a:solidFill>
                  <a:srgbClr val="222222"/>
                </a:solidFill>
                <a:latin typeface="Arabic Transparent"/>
                <a:cs typeface="+mj-cs"/>
              </a:rPr>
              <a:t>.</a:t>
            </a:r>
            <a:r>
              <a:rPr lang="ar-IQ" sz="3200" b="1" dirty="0">
                <a:solidFill>
                  <a:srgbClr val="222222"/>
                </a:solidFill>
                <a:latin typeface="Arabic Transparent"/>
                <a:cs typeface="Times New Roman"/>
              </a:rPr>
              <a:t> </a:t>
            </a:r>
            <a:endParaRPr lang="ar-IQ" sz="3200" b="1" dirty="0" smtClean="0">
              <a:solidFill>
                <a:srgbClr val="222222"/>
              </a:solidFill>
              <a:latin typeface="Arabic Transparent"/>
              <a:cs typeface="Times New Roman"/>
            </a:endParaRPr>
          </a:p>
          <a:p>
            <a:pPr lvl="0" algn="justLow" rtl="1"/>
            <a:r>
              <a:rPr lang="ar-IQ" sz="3200" b="1" dirty="0" smtClean="0">
                <a:solidFill>
                  <a:srgbClr val="222222"/>
                </a:solidFill>
                <a:latin typeface="Arabic Transparent"/>
                <a:cs typeface="Times New Roman"/>
              </a:rPr>
              <a:t>وكذلك </a:t>
            </a:r>
            <a:r>
              <a:rPr lang="ar-IQ" sz="3200" b="1" dirty="0">
                <a:solidFill>
                  <a:srgbClr val="222222"/>
                </a:solidFill>
                <a:latin typeface="Arabic Transparent"/>
                <a:cs typeface="Times New Roman"/>
              </a:rPr>
              <a:t>فقدان الشهية من قبل الاسماك </a:t>
            </a:r>
            <a:r>
              <a:rPr lang="ar-IQ" sz="3200" b="1" dirty="0" smtClean="0">
                <a:solidFill>
                  <a:srgbClr val="222222"/>
                </a:solidFill>
                <a:latin typeface="Arabic Transparent"/>
                <a:cs typeface="Times New Roman"/>
              </a:rPr>
              <a:t>وبالتالي </a:t>
            </a:r>
            <a:r>
              <a:rPr lang="ar-IQ" sz="3200" b="1" dirty="0">
                <a:solidFill>
                  <a:srgbClr val="222222"/>
                </a:solidFill>
                <a:latin typeface="Arabic Transparent"/>
                <a:cs typeface="Times New Roman"/>
              </a:rPr>
              <a:t>التوقف عن التغذية . </a:t>
            </a:r>
            <a:endParaRPr lang="ar-IQ" sz="3200" b="1" dirty="0" smtClean="0">
              <a:solidFill>
                <a:srgbClr val="222222"/>
              </a:solidFill>
              <a:latin typeface="Arabic Transparent"/>
              <a:cs typeface="+mj-cs"/>
            </a:endParaRPr>
          </a:p>
          <a:p>
            <a:pPr lvl="0" algn="justLow" rtl="1"/>
            <a:r>
              <a:rPr lang="ar-IQ" sz="3200" b="1" dirty="0" smtClean="0">
                <a:solidFill>
                  <a:srgbClr val="222222"/>
                </a:solidFill>
                <a:latin typeface="Arabic Transparent"/>
                <a:cs typeface="+mj-cs"/>
              </a:rPr>
              <a:t> </a:t>
            </a:r>
            <a:r>
              <a:rPr lang="ar-IQ" sz="3200" b="1" dirty="0">
                <a:solidFill>
                  <a:srgbClr val="222222"/>
                </a:solidFill>
                <a:latin typeface="Arabic Transparent"/>
                <a:cs typeface="+mj-cs"/>
              </a:rPr>
              <a:t>مع الزيادة المرتفعة تؤدى إلى </a:t>
            </a:r>
            <a:r>
              <a:rPr lang="ar-IQ" sz="3200" b="1" dirty="0" smtClean="0">
                <a:solidFill>
                  <a:srgbClr val="222222"/>
                </a:solidFill>
                <a:latin typeface="Arabic Transparent"/>
                <a:cs typeface="+mj-cs"/>
              </a:rPr>
              <a:t>التقزم </a:t>
            </a:r>
            <a:r>
              <a:rPr lang="ar-IQ" sz="3200" b="1" dirty="0">
                <a:solidFill>
                  <a:srgbClr val="222222"/>
                </a:solidFill>
                <a:latin typeface="Arabic Transparent"/>
                <a:cs typeface="+mj-cs"/>
              </a:rPr>
              <a:t>وبعدها إلى الوفاة</a:t>
            </a:r>
            <a:r>
              <a:rPr lang="ar-IQ" sz="3200" b="1" dirty="0" smtClean="0">
                <a:solidFill>
                  <a:srgbClr val="222222"/>
                </a:solidFill>
                <a:latin typeface="Arabic Transparent"/>
                <a:cs typeface="+mj-cs"/>
              </a:rPr>
              <a:t>.</a:t>
            </a:r>
          </a:p>
          <a:p>
            <a:pPr lvl="0" algn="justLow" rtl="1"/>
            <a:r>
              <a:rPr lang="ar-IQ" sz="3200" b="1" dirty="0" smtClean="0">
                <a:solidFill>
                  <a:srgbClr val="222222"/>
                </a:solidFill>
                <a:latin typeface="Arabic Transparent"/>
                <a:cs typeface="+mj-cs"/>
              </a:rPr>
              <a:t>تقاس </a:t>
            </a:r>
            <a:r>
              <a:rPr lang="ar-IQ" sz="3200" b="1" dirty="0">
                <a:solidFill>
                  <a:srgbClr val="222222"/>
                </a:solidFill>
                <a:latin typeface="Arabic Transparent"/>
                <a:cs typeface="+mj-cs"/>
              </a:rPr>
              <a:t>الملوحة عن طريق جهاز </a:t>
            </a:r>
            <a:r>
              <a:rPr lang="ar-IQ" sz="3200" b="1" dirty="0" smtClean="0">
                <a:solidFill>
                  <a:srgbClr val="222222"/>
                </a:solidFill>
                <a:latin typeface="Arabic Transparent"/>
                <a:cs typeface="+mj-cs"/>
              </a:rPr>
              <a:t>رقمي (الكتروني) </a:t>
            </a:r>
            <a:r>
              <a:rPr lang="ar-IQ" sz="3200" b="1" dirty="0">
                <a:solidFill>
                  <a:srgbClr val="222222"/>
                </a:solidFill>
                <a:latin typeface="Arabic Transparent"/>
                <a:cs typeface="+mj-cs"/>
              </a:rPr>
              <a:t>يوضع بالعينة أو </a:t>
            </a:r>
            <a:r>
              <a:rPr lang="ar-IQ" sz="3200" b="1" dirty="0" smtClean="0">
                <a:solidFill>
                  <a:srgbClr val="222222"/>
                </a:solidFill>
                <a:latin typeface="Arabic Transparent"/>
                <a:cs typeface="+mj-cs"/>
              </a:rPr>
              <a:t>في </a:t>
            </a:r>
            <a:r>
              <a:rPr lang="ar-IQ" sz="3200" b="1" dirty="0">
                <a:solidFill>
                  <a:srgbClr val="222222"/>
                </a:solidFill>
                <a:latin typeface="Arabic Transparent"/>
                <a:cs typeface="+mj-cs"/>
              </a:rPr>
              <a:t>الحوض مباشرة ويعطى قراءة رقمية، أو عن طريق جهاز يقيس معامل </a:t>
            </a:r>
            <a:r>
              <a:rPr lang="ar-IQ" sz="3200" b="1" dirty="0" smtClean="0">
                <a:solidFill>
                  <a:srgbClr val="222222"/>
                </a:solidFill>
                <a:latin typeface="Arabic Transparent"/>
                <a:cs typeface="+mj-cs"/>
              </a:rPr>
              <a:t>انكسار </a:t>
            </a:r>
            <a:r>
              <a:rPr lang="ar-IQ" sz="3200" b="1" dirty="0">
                <a:solidFill>
                  <a:srgbClr val="222222"/>
                </a:solidFill>
                <a:latin typeface="Arabic Transparent"/>
                <a:cs typeface="+mj-cs"/>
              </a:rPr>
              <a:t>الضوء ويوجد به تدريج لمستوى الملوحة .</a:t>
            </a:r>
            <a:endParaRPr lang="ar-IQ" sz="3200" dirty="0">
              <a:solidFill>
                <a:srgbClr val="222222"/>
              </a:solidFill>
              <a:latin typeface="Arabic Transparent"/>
              <a:cs typeface="+mj-cs"/>
            </a:endParaRPr>
          </a:p>
        </p:txBody>
      </p:sp>
    </p:spTree>
    <p:extLst>
      <p:ext uri="{BB962C8B-B14F-4D97-AF65-F5344CB8AC3E}">
        <p14:creationId xmlns:p14="http://schemas.microsoft.com/office/powerpoint/2010/main" val="29135962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33800"/>
            <a:ext cx="8229600" cy="1143000"/>
          </a:xfrm>
        </p:spPr>
        <p:txBody>
          <a:bodyPr>
            <a:normAutofit fontScale="90000"/>
          </a:bodyPr>
          <a:lstStyle/>
          <a:p>
            <a:pPr lvl="0" rtl="1">
              <a:spcBef>
                <a:spcPts val="0"/>
              </a:spcBef>
            </a:pPr>
            <a:r>
              <a:rPr lang="ar-IQ" b="1" dirty="0" smtClean="0">
                <a:solidFill>
                  <a:srgbClr val="FF0000"/>
                </a:solidFill>
              </a:rPr>
              <a:t>ثانيا: العوامل الفيزيائية</a:t>
            </a:r>
            <a:r>
              <a:rPr lang="en-US" b="1" dirty="0" smtClean="0">
                <a:solidFill>
                  <a:srgbClr val="FF0000"/>
                </a:solidFill>
              </a:rPr>
              <a:t/>
            </a:r>
            <a:br>
              <a:rPr lang="en-US" b="1" dirty="0" smtClean="0">
                <a:solidFill>
                  <a:srgbClr val="FF0000"/>
                </a:solidFill>
              </a:rPr>
            </a:br>
            <a:r>
              <a:rPr lang="ar-IQ" b="1" dirty="0" smtClean="0">
                <a:solidFill>
                  <a:srgbClr val="FF0000"/>
                </a:solidFill>
              </a:rPr>
              <a:t>1- درجة الحرارة</a:t>
            </a:r>
            <a:br>
              <a:rPr lang="ar-IQ" b="1" dirty="0" smtClean="0">
                <a:solidFill>
                  <a:srgbClr val="FF0000"/>
                </a:solidFill>
              </a:rPr>
            </a:br>
            <a:r>
              <a:rPr lang="ar-IQ" sz="3200" b="1" dirty="0" smtClean="0">
                <a:solidFill>
                  <a:srgbClr val="222222"/>
                </a:solidFill>
                <a:latin typeface="Arabic Transparent"/>
                <a:ea typeface="+mn-ea"/>
              </a:rPr>
              <a:t>درجة </a:t>
            </a:r>
            <a:r>
              <a:rPr lang="ar-IQ" sz="3200" b="1" dirty="0">
                <a:solidFill>
                  <a:srgbClr val="222222"/>
                </a:solidFill>
                <a:latin typeface="Arabic Transparent"/>
                <a:ea typeface="+mn-ea"/>
              </a:rPr>
              <a:t>الحرارة المثلى لنمو أسماك المياه الدافئة من 20 - 28° م. وتكون طريقة قياس درجة الحرارة في المياه في أبسط حالتها باستخدام محرار زئبقي، أو عن طريقة اجهزة قياس الأوكسجين أو الملوحة أو </a:t>
            </a:r>
            <a:r>
              <a:rPr lang="ar-IQ" sz="3200" b="1" dirty="0" smtClean="0">
                <a:solidFill>
                  <a:srgbClr val="222222"/>
                </a:solidFill>
                <a:latin typeface="Arabic Transparent"/>
                <a:ea typeface="+mn-ea"/>
              </a:rPr>
              <a:t>ال</a:t>
            </a:r>
            <a:r>
              <a:rPr lang="en-US" sz="3200" b="1" dirty="0" smtClean="0">
                <a:solidFill>
                  <a:srgbClr val="222222"/>
                </a:solidFill>
                <a:latin typeface="Arabic Transparent"/>
                <a:ea typeface="+mn-ea"/>
                <a:cs typeface="+mn-cs"/>
              </a:rPr>
              <a:t>pH</a:t>
            </a:r>
            <a:r>
              <a:rPr lang="en-US" sz="3200" b="1" dirty="0">
                <a:solidFill>
                  <a:srgbClr val="222222"/>
                </a:solidFill>
                <a:latin typeface="Arabic Transparent"/>
                <a:ea typeface="+mn-ea"/>
                <a:cs typeface="+mn-cs"/>
              </a:rPr>
              <a:t> </a:t>
            </a:r>
            <a:r>
              <a:rPr lang="ar-IQ" sz="3200" b="1" dirty="0">
                <a:solidFill>
                  <a:srgbClr val="222222"/>
                </a:solidFill>
                <a:latin typeface="Arabic Transparent"/>
                <a:ea typeface="+mn-ea"/>
              </a:rPr>
              <a:t>حيث يكون بها حساس للحرارة.</a:t>
            </a:r>
            <a:r>
              <a:rPr lang="ar-IQ" sz="3200" dirty="0">
                <a:solidFill>
                  <a:srgbClr val="222222"/>
                </a:solidFill>
                <a:latin typeface="Arabic Transparent"/>
                <a:ea typeface="+mn-ea"/>
              </a:rPr>
              <a:t/>
            </a:r>
            <a:br>
              <a:rPr lang="ar-IQ" sz="3200" dirty="0">
                <a:solidFill>
                  <a:srgbClr val="222222"/>
                </a:solidFill>
                <a:latin typeface="Arabic Transparent"/>
                <a:ea typeface="+mn-ea"/>
              </a:rPr>
            </a:br>
            <a:r>
              <a:rPr lang="ar-IQ" sz="3200" dirty="0">
                <a:solidFill>
                  <a:prstClr val="black"/>
                </a:solidFill>
                <a:ea typeface="+mn-ea"/>
              </a:rPr>
              <a:t/>
            </a:r>
            <a:br>
              <a:rPr lang="ar-IQ" sz="3200" dirty="0">
                <a:solidFill>
                  <a:prstClr val="black"/>
                </a:solidFill>
                <a:ea typeface="+mn-ea"/>
              </a:rPr>
            </a:br>
            <a:r>
              <a:rPr lang="en-US" sz="3200" dirty="0">
                <a:solidFill>
                  <a:prstClr val="black"/>
                </a:solidFill>
                <a:ea typeface="+mn-ea"/>
                <a:cs typeface="+mn-cs"/>
              </a:rPr>
              <a:t/>
            </a:r>
            <a:br>
              <a:rPr lang="en-US" sz="3200" dirty="0">
                <a:solidFill>
                  <a:prstClr val="black"/>
                </a:solidFill>
                <a:ea typeface="+mn-ea"/>
                <a:cs typeface="+mn-cs"/>
              </a:rPr>
            </a:br>
            <a:r>
              <a:rPr lang="ar-IQ" b="1" dirty="0" smtClean="0">
                <a:solidFill>
                  <a:srgbClr val="FF0000"/>
                </a:solidFill>
              </a:rPr>
              <a:t/>
            </a:r>
            <a:br>
              <a:rPr lang="ar-IQ" b="1" dirty="0" smtClean="0">
                <a:solidFill>
                  <a:srgbClr val="FF0000"/>
                </a:solidFill>
              </a:rPr>
            </a:br>
            <a:endParaRPr lang="en-US" b="1" dirty="0"/>
          </a:p>
        </p:txBody>
      </p:sp>
    </p:spTree>
    <p:extLst>
      <p:ext uri="{BB962C8B-B14F-4D97-AF65-F5344CB8AC3E}">
        <p14:creationId xmlns:p14="http://schemas.microsoft.com/office/powerpoint/2010/main" val="136473422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600200" y="6096000"/>
            <a:ext cx="5334000" cy="627303"/>
          </a:xfrm>
        </p:spPr>
        <p:txBody>
          <a:bodyPr>
            <a:normAutofit/>
          </a:bodyPr>
          <a:lstStyle/>
          <a:p>
            <a:pPr algn="ctr" rtl="1"/>
            <a:r>
              <a:rPr lang="ar-IQ" sz="3200" b="1" dirty="0" smtClean="0">
                <a:solidFill>
                  <a:srgbClr val="FF0000"/>
                </a:solidFill>
              </a:rPr>
              <a:t>جهاز ال </a:t>
            </a:r>
            <a:r>
              <a:rPr lang="en-US" sz="3200" b="1" dirty="0" smtClean="0">
                <a:solidFill>
                  <a:srgbClr val="FF0000"/>
                </a:solidFill>
              </a:rPr>
              <a:t>YSI</a:t>
            </a:r>
            <a:endParaRPr lang="en-US" sz="3200" b="1" dirty="0">
              <a:solidFill>
                <a:srgbClr val="FF0000"/>
              </a:solidFill>
            </a:endParaRPr>
          </a:p>
        </p:txBody>
      </p:sp>
      <p:sp>
        <p:nvSpPr>
          <p:cNvPr id="5" name="AutoShape 2" descr="https://www.ysi.com/ProductImages/e9e7cab1-8fba-494f-9d36-b53087c9dd22/images/prev_YSI-ProDSS-in-Hand-Sampling-Riv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4" y="270164"/>
            <a:ext cx="8607425" cy="590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8838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8077200" cy="5016758"/>
          </a:xfrm>
          <a:prstGeom prst="rect">
            <a:avLst/>
          </a:prstGeom>
        </p:spPr>
        <p:txBody>
          <a:bodyPr wrap="square">
            <a:spAutoFit/>
          </a:bodyPr>
          <a:lstStyle/>
          <a:p>
            <a:pPr algn="justLow" rtl="1"/>
            <a:r>
              <a:rPr lang="ar-IQ" sz="3200" b="1" i="0" dirty="0" smtClean="0">
                <a:solidFill>
                  <a:srgbClr val="222222"/>
                </a:solidFill>
                <a:effectLst/>
                <a:latin typeface="Arabic Transparent"/>
                <a:cs typeface="+mj-cs"/>
              </a:rPr>
              <a:t>ودرجة الحرارة من أهم العوامل المؤثرة على حياة الأسماك في المياه. </a:t>
            </a:r>
          </a:p>
          <a:p>
            <a:pPr algn="justLow" rtl="1"/>
            <a:r>
              <a:rPr lang="ar-IQ" sz="3200" b="1" i="0" dirty="0" smtClean="0">
                <a:solidFill>
                  <a:srgbClr val="222222"/>
                </a:solidFill>
                <a:effectLst/>
                <a:latin typeface="Arabic Transparent"/>
                <a:cs typeface="+mj-cs"/>
              </a:rPr>
              <a:t>فهي تؤثر على معدل التمثيل الغذائي والنمو والتكاثر اذ يزداد التمثيل الغذائي للأسماك بزيادة درجة الحرارة، وكذلك ترتبط بعض عوامل جودة المياه ارتباط وثيق بدرجة الحرارة فمثلاً تزداد سمية الأمونيا ويقل ذوبان الأكسجين في الماء بارتفاع درجة الحرارة.</a:t>
            </a:r>
          </a:p>
          <a:p>
            <a:pPr algn="justLow" rtl="1"/>
            <a:r>
              <a:rPr lang="ar-IQ" sz="3200" b="1" i="0" dirty="0" smtClean="0">
                <a:solidFill>
                  <a:srgbClr val="222222"/>
                </a:solidFill>
                <a:effectLst/>
                <a:latin typeface="Arabic Transparent"/>
                <a:cs typeface="+mj-cs"/>
              </a:rPr>
              <a:t> ومن الأخطاء الشائعة عند بعض المزارعين انه كلما زادت درجة الحرارة تزداد كمية الأعلاف التي تقدم للأسماك، حيث انه يوجد حد لدرجة الحرارة عنده </a:t>
            </a:r>
            <a:r>
              <a:rPr lang="en-US" sz="3200" b="1" dirty="0" smtClean="0">
                <a:solidFill>
                  <a:srgbClr val="222222"/>
                </a:solidFill>
                <a:latin typeface="Arabic Transparent"/>
                <a:cs typeface="+mj-cs"/>
              </a:rPr>
              <a:t>.</a:t>
            </a:r>
            <a:endParaRPr lang="en-US" sz="3200" dirty="0"/>
          </a:p>
        </p:txBody>
      </p:sp>
    </p:spTree>
    <p:extLst>
      <p:ext uri="{BB962C8B-B14F-4D97-AF65-F5344CB8AC3E}">
        <p14:creationId xmlns:p14="http://schemas.microsoft.com/office/powerpoint/2010/main" val="24614603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145" y="990600"/>
            <a:ext cx="8624455" cy="4893647"/>
          </a:xfrm>
          <a:prstGeom prst="rect">
            <a:avLst/>
          </a:prstGeom>
        </p:spPr>
        <p:txBody>
          <a:bodyPr wrap="square">
            <a:spAutoFit/>
          </a:bodyPr>
          <a:lstStyle/>
          <a:p>
            <a:pPr algn="just" rtl="1"/>
            <a:r>
              <a:rPr lang="ar-IQ" sz="3200" b="1" i="0" dirty="0" smtClean="0">
                <a:solidFill>
                  <a:srgbClr val="222222"/>
                </a:solidFill>
                <a:effectLst/>
                <a:latin typeface="Arabic Transparent"/>
                <a:cs typeface="+mj-cs"/>
              </a:rPr>
              <a:t>                                   </a:t>
            </a:r>
            <a:r>
              <a:rPr lang="ar-IQ" sz="8800" b="1" i="0" dirty="0" smtClean="0">
                <a:solidFill>
                  <a:srgbClr val="FF0000"/>
                </a:solidFill>
                <a:effectLst/>
                <a:latin typeface="Arabic Transparent"/>
                <a:cs typeface="+mj-cs"/>
              </a:rPr>
              <a:t>الماء</a:t>
            </a:r>
            <a:r>
              <a:rPr lang="ar-IQ" sz="3200" b="1" i="0" dirty="0" smtClean="0">
                <a:solidFill>
                  <a:srgbClr val="222222"/>
                </a:solidFill>
                <a:effectLst/>
                <a:latin typeface="Arabic Transparent"/>
                <a:cs typeface="+mj-cs"/>
              </a:rPr>
              <a:t> </a:t>
            </a:r>
            <a:endParaRPr lang="en-US" sz="3200" b="1" i="0" dirty="0" smtClean="0">
              <a:solidFill>
                <a:srgbClr val="222222"/>
              </a:solidFill>
              <a:effectLst/>
              <a:latin typeface="Arabic Transparent"/>
              <a:cs typeface="+mj-cs"/>
            </a:endParaRPr>
          </a:p>
          <a:p>
            <a:pPr algn="just" rtl="1"/>
            <a:r>
              <a:rPr lang="ar-IQ" sz="3200" b="1" dirty="0" smtClean="0">
                <a:solidFill>
                  <a:srgbClr val="222222"/>
                </a:solidFill>
                <a:latin typeface="Arabic Transparent"/>
                <a:cs typeface="+mj-cs"/>
              </a:rPr>
              <a:t>تلعب المياه دور مهم وكبير في تحديد كمية ونوعية الانتاج السمكي والغرض منه، وللوصول الى افضل انتاج يجب تحديد نوعية المياه المستخدمة ومعرفة مصدرها والسيطرة على بعض العوامل البيئية المؤثرة والمحددة لنمو الاسماك من خلال اجراء بعض الفحوصات والتحاليل الانية اللازمة موقعيا او مختبريا للوقوف على واقع المزرعة ووضع الحلول اللازمة والسريعة اذا تطلب الامر لذلك.</a:t>
            </a:r>
            <a:endParaRPr lang="ar-IQ" sz="3200" b="1" i="0" dirty="0" smtClean="0">
              <a:solidFill>
                <a:srgbClr val="222222"/>
              </a:solidFill>
              <a:effectLst/>
              <a:latin typeface="Arabic Transparent"/>
              <a:cs typeface="+mj-cs"/>
            </a:endParaRPr>
          </a:p>
        </p:txBody>
      </p:sp>
    </p:spTree>
    <p:extLst>
      <p:ext uri="{BB962C8B-B14F-4D97-AF65-F5344CB8AC3E}">
        <p14:creationId xmlns:p14="http://schemas.microsoft.com/office/powerpoint/2010/main" val="3182851170"/>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909" y="1143000"/>
            <a:ext cx="8305800" cy="5016758"/>
          </a:xfrm>
          <a:prstGeom prst="rect">
            <a:avLst/>
          </a:prstGeom>
        </p:spPr>
        <p:txBody>
          <a:bodyPr wrap="square">
            <a:spAutoFit/>
          </a:bodyPr>
          <a:lstStyle/>
          <a:p>
            <a:pPr lvl="0" algn="justLow" rtl="1"/>
            <a:r>
              <a:rPr lang="ar-IQ" sz="3200" b="1" dirty="0" smtClean="0">
                <a:solidFill>
                  <a:srgbClr val="222222"/>
                </a:solidFill>
                <a:latin typeface="Arabic Transparent"/>
                <a:cs typeface="Times New Roman"/>
              </a:rPr>
              <a:t>ويجب </a:t>
            </a:r>
            <a:r>
              <a:rPr lang="ar-IQ" sz="3200" b="1" dirty="0">
                <a:solidFill>
                  <a:srgbClr val="222222"/>
                </a:solidFill>
                <a:latin typeface="Arabic Transparent"/>
                <a:cs typeface="Times New Roman"/>
              </a:rPr>
              <a:t>تقليل كمية الأعلاف المقدمة للأسماك حيث يقل معدل التحويل ويكون عبء على الأسماك فتزداد حركتها ويزداد معدل استهلاكها للأكسجين ويرتفع تمثيلها </a:t>
            </a:r>
            <a:r>
              <a:rPr lang="ar-IQ" sz="3200" b="1" dirty="0" smtClean="0">
                <a:solidFill>
                  <a:srgbClr val="222222"/>
                </a:solidFill>
                <a:latin typeface="Arabic Transparent"/>
                <a:cs typeface="Times New Roman"/>
              </a:rPr>
              <a:t>الغذائي </a:t>
            </a:r>
            <a:r>
              <a:rPr lang="ar-IQ" sz="3200" b="1" dirty="0">
                <a:solidFill>
                  <a:srgbClr val="222222"/>
                </a:solidFill>
                <a:latin typeface="Arabic Transparent"/>
                <a:cs typeface="Times New Roman"/>
              </a:rPr>
              <a:t>فتزداد </a:t>
            </a:r>
            <a:r>
              <a:rPr lang="ar-IQ" sz="3200" b="1" dirty="0" smtClean="0">
                <a:solidFill>
                  <a:srgbClr val="222222"/>
                </a:solidFill>
                <a:latin typeface="Arabic Transparent"/>
                <a:cs typeface="Times New Roman"/>
              </a:rPr>
              <a:t>الفضلات وبالتالي </a:t>
            </a:r>
            <a:r>
              <a:rPr lang="ar-IQ" sz="3200" b="1" dirty="0">
                <a:solidFill>
                  <a:srgbClr val="222222"/>
                </a:solidFill>
                <a:latin typeface="Arabic Transparent"/>
                <a:cs typeface="Times New Roman"/>
              </a:rPr>
              <a:t>تقل نسبة الأكسجين الذائب وترتفع نسبة الأمونيا مع </a:t>
            </a:r>
            <a:r>
              <a:rPr lang="ar-IQ" sz="3200" b="1" dirty="0" smtClean="0">
                <a:solidFill>
                  <a:srgbClr val="222222"/>
                </a:solidFill>
                <a:latin typeface="Arabic Transparent"/>
                <a:cs typeface="Times New Roman"/>
              </a:rPr>
              <a:t>ارتفاع </a:t>
            </a:r>
            <a:r>
              <a:rPr lang="ar-IQ" sz="3200" b="1" dirty="0">
                <a:solidFill>
                  <a:srgbClr val="222222"/>
                </a:solidFill>
                <a:latin typeface="Arabic Transparent"/>
                <a:cs typeface="Times New Roman"/>
              </a:rPr>
              <a:t>درجة الحرارة، مما يسبب خطورة على حياة الأسماك وهذا ما يحدث </a:t>
            </a:r>
            <a:r>
              <a:rPr lang="ar-IQ" sz="3200" b="1" dirty="0" smtClean="0">
                <a:solidFill>
                  <a:srgbClr val="222222"/>
                </a:solidFill>
                <a:latin typeface="Arabic Transparent"/>
                <a:cs typeface="Times New Roman"/>
              </a:rPr>
              <a:t>في </a:t>
            </a:r>
            <a:r>
              <a:rPr lang="ar-IQ" sz="3200" b="1" dirty="0">
                <a:solidFill>
                  <a:srgbClr val="222222"/>
                </a:solidFill>
                <a:latin typeface="Arabic Transparent"/>
                <a:cs typeface="Times New Roman"/>
              </a:rPr>
              <a:t>فصل </a:t>
            </a:r>
            <a:r>
              <a:rPr lang="ar-IQ" sz="3200" b="1" dirty="0" smtClean="0">
                <a:solidFill>
                  <a:srgbClr val="222222"/>
                </a:solidFill>
                <a:latin typeface="Arabic Transparent"/>
                <a:cs typeface="Times New Roman"/>
              </a:rPr>
              <a:t>الصيف. علما ان الانزيمات المسؤولة عن عملية الهضم والتمثيل الغذائي تعمل ضمن حدود معينة من درجة الحرارة</a:t>
            </a:r>
          </a:p>
          <a:p>
            <a:pPr lvl="0" algn="justLow" rtl="1"/>
            <a:r>
              <a:rPr lang="ar-IQ" sz="3200" b="1" dirty="0" smtClean="0">
                <a:solidFill>
                  <a:srgbClr val="222222"/>
                </a:solidFill>
                <a:latin typeface="Arabic Transparent"/>
                <a:cs typeface="Times New Roman"/>
              </a:rPr>
              <a:t> </a:t>
            </a:r>
            <a:r>
              <a:rPr lang="ar-IQ" sz="3200" b="1" dirty="0">
                <a:solidFill>
                  <a:srgbClr val="222222"/>
                </a:solidFill>
                <a:latin typeface="Arabic Transparent"/>
                <a:cs typeface="Times New Roman"/>
              </a:rPr>
              <a:t>فمثلاً يجب تقليل كمية الأعلاف المقدمة لأسماك </a:t>
            </a:r>
            <a:r>
              <a:rPr lang="ar-IQ" sz="3200" b="1" dirty="0" smtClean="0">
                <a:solidFill>
                  <a:srgbClr val="222222"/>
                </a:solidFill>
                <a:latin typeface="Arabic Transparent"/>
                <a:cs typeface="Times New Roman"/>
              </a:rPr>
              <a:t>البلطي </a:t>
            </a:r>
            <a:r>
              <a:rPr lang="ar-IQ" sz="3200" b="1" dirty="0">
                <a:solidFill>
                  <a:srgbClr val="222222"/>
                </a:solidFill>
                <a:latin typeface="Arabic Transparent"/>
                <a:cs typeface="Times New Roman"/>
              </a:rPr>
              <a:t>إلى النصف عندما ترتفع درجة الحرارة </a:t>
            </a:r>
            <a:r>
              <a:rPr lang="ar-IQ" sz="3200" b="1" dirty="0" smtClean="0">
                <a:solidFill>
                  <a:srgbClr val="222222"/>
                </a:solidFill>
                <a:latin typeface="Arabic Transparent"/>
                <a:cs typeface="Times New Roman"/>
              </a:rPr>
              <a:t>في </a:t>
            </a:r>
            <a:r>
              <a:rPr lang="ar-IQ" sz="3200" b="1" dirty="0">
                <a:solidFill>
                  <a:srgbClr val="222222"/>
                </a:solidFill>
                <a:latin typeface="Arabic Transparent"/>
                <a:cs typeface="Times New Roman"/>
              </a:rPr>
              <a:t>المياه عن 30°م</a:t>
            </a:r>
            <a:r>
              <a:rPr lang="ar-IQ" sz="3200" b="1" dirty="0">
                <a:solidFill>
                  <a:srgbClr val="222222"/>
                </a:solidFill>
                <a:latin typeface="Arabic Transparent"/>
              </a:rPr>
              <a:t>.</a:t>
            </a:r>
            <a:endParaRPr lang="en-US" sz="3200" dirty="0">
              <a:solidFill>
                <a:prstClr val="black"/>
              </a:solidFill>
            </a:endParaRPr>
          </a:p>
        </p:txBody>
      </p:sp>
    </p:spTree>
    <p:extLst>
      <p:ext uri="{BB962C8B-B14F-4D97-AF65-F5344CB8AC3E}">
        <p14:creationId xmlns:p14="http://schemas.microsoft.com/office/powerpoint/2010/main" val="31836500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82000" cy="65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52801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690063"/>
            <a:ext cx="5791200" cy="2800767"/>
          </a:xfrm>
          <a:prstGeom prst="rect">
            <a:avLst/>
          </a:prstGeom>
        </p:spPr>
        <p:txBody>
          <a:bodyPr wrap="square">
            <a:spAutoFit/>
          </a:bodyPr>
          <a:lstStyle/>
          <a:p>
            <a:pPr algn="r" rtl="1"/>
            <a:r>
              <a:rPr lang="ar-IQ" sz="4400" b="1" dirty="0" smtClean="0">
                <a:solidFill>
                  <a:srgbClr val="FF0000"/>
                </a:solidFill>
                <a:ea typeface="+mj-ea"/>
              </a:rPr>
              <a:t>2- </a:t>
            </a:r>
            <a:r>
              <a:rPr lang="ar-IQ" sz="4400" b="1" dirty="0">
                <a:solidFill>
                  <a:srgbClr val="FF0000"/>
                </a:solidFill>
                <a:ea typeface="+mj-ea"/>
              </a:rPr>
              <a:t>لون </a:t>
            </a:r>
            <a:r>
              <a:rPr lang="ar-IQ" sz="4400" b="1" dirty="0" smtClean="0">
                <a:solidFill>
                  <a:srgbClr val="FF0000"/>
                </a:solidFill>
                <a:ea typeface="+mj-ea"/>
              </a:rPr>
              <a:t>الماء</a:t>
            </a:r>
            <a:r>
              <a:rPr lang="ar-IQ" sz="4400" b="1" dirty="0">
                <a:solidFill>
                  <a:srgbClr val="FF0000"/>
                </a:solidFill>
                <a:ea typeface="+mj-ea"/>
              </a:rPr>
              <a:t/>
            </a:r>
            <a:br>
              <a:rPr lang="ar-IQ" sz="4400" b="1" dirty="0">
                <a:solidFill>
                  <a:srgbClr val="FF0000"/>
                </a:solidFill>
                <a:ea typeface="+mj-ea"/>
              </a:rPr>
            </a:br>
            <a:r>
              <a:rPr lang="ar-IQ" sz="4400" b="1" dirty="0" smtClean="0">
                <a:solidFill>
                  <a:srgbClr val="FF0000"/>
                </a:solidFill>
                <a:ea typeface="+mj-ea"/>
              </a:rPr>
              <a:t>3- </a:t>
            </a:r>
            <a:r>
              <a:rPr lang="ar-IQ" sz="4400" b="1" dirty="0">
                <a:solidFill>
                  <a:srgbClr val="FF0000"/>
                </a:solidFill>
                <a:ea typeface="+mj-ea"/>
              </a:rPr>
              <a:t>الشفافية</a:t>
            </a:r>
            <a:br>
              <a:rPr lang="ar-IQ" sz="4400" b="1" dirty="0">
                <a:solidFill>
                  <a:srgbClr val="FF0000"/>
                </a:solidFill>
                <a:ea typeface="+mj-ea"/>
              </a:rPr>
            </a:br>
            <a:r>
              <a:rPr lang="ar-IQ" sz="4400" b="1" dirty="0" smtClean="0">
                <a:solidFill>
                  <a:srgbClr val="FF0000"/>
                </a:solidFill>
                <a:ea typeface="+mj-ea"/>
              </a:rPr>
              <a:t>4-العكارة</a:t>
            </a:r>
            <a:r>
              <a:rPr lang="ar-IQ" sz="4400" b="1" dirty="0">
                <a:solidFill>
                  <a:srgbClr val="FF0000"/>
                </a:solidFill>
                <a:ea typeface="+mj-ea"/>
              </a:rPr>
              <a:t/>
            </a:r>
            <a:br>
              <a:rPr lang="ar-IQ" sz="4400" b="1" dirty="0">
                <a:solidFill>
                  <a:srgbClr val="FF0000"/>
                </a:solidFill>
                <a:ea typeface="+mj-ea"/>
              </a:rPr>
            </a:br>
            <a:r>
              <a:rPr lang="ar-IQ" sz="4400" b="1" dirty="0" smtClean="0">
                <a:solidFill>
                  <a:srgbClr val="FF0000"/>
                </a:solidFill>
                <a:ea typeface="+mj-ea"/>
              </a:rPr>
              <a:t>5</a:t>
            </a:r>
            <a:r>
              <a:rPr lang="en-US" sz="4400" b="1" dirty="0" smtClean="0">
                <a:solidFill>
                  <a:srgbClr val="FF0000"/>
                </a:solidFill>
                <a:ea typeface="+mj-ea"/>
                <a:cs typeface="+mj-cs"/>
              </a:rPr>
              <a:t> </a:t>
            </a:r>
            <a:r>
              <a:rPr lang="ar-IQ" sz="4400" b="1" dirty="0">
                <a:solidFill>
                  <a:srgbClr val="FF0000"/>
                </a:solidFill>
                <a:ea typeface="+mj-ea"/>
              </a:rPr>
              <a:t>- عمق وكمية الماء الحوض</a:t>
            </a:r>
            <a:endParaRPr lang="en-US" dirty="0">
              <a:solidFill>
                <a:srgbClr val="FF0000"/>
              </a:solidFill>
            </a:endParaRPr>
          </a:p>
        </p:txBody>
      </p:sp>
    </p:spTree>
    <p:extLst>
      <p:ext uri="{BB962C8B-B14F-4D97-AF65-F5344CB8AC3E}">
        <p14:creationId xmlns:p14="http://schemas.microsoft.com/office/powerpoint/2010/main" val="1115460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fontScale="90000"/>
          </a:bodyPr>
          <a:lstStyle/>
          <a:p>
            <a:pPr rtl="1"/>
            <a:r>
              <a:rPr lang="ar-IQ" b="1" dirty="0" smtClean="0">
                <a:solidFill>
                  <a:srgbClr val="FF0000"/>
                </a:solidFill>
              </a:rPr>
              <a:t>العوال البيولوجية</a:t>
            </a:r>
            <a:br>
              <a:rPr lang="ar-IQ" b="1" dirty="0" smtClean="0">
                <a:solidFill>
                  <a:srgbClr val="FF0000"/>
                </a:solidFill>
              </a:rPr>
            </a:br>
            <a:r>
              <a:rPr lang="ar-IQ" b="1" dirty="0" smtClean="0">
                <a:solidFill>
                  <a:srgbClr val="FF0000"/>
                </a:solidFill>
              </a:rPr>
              <a:t>وتتمثل هذه العوامل بالتفاعلات الحيوية للأحياء المتواجدة في المسطح </a:t>
            </a:r>
            <a:r>
              <a:rPr lang="ar-IQ" b="1" dirty="0" smtClean="0"/>
              <a:t>المائي </a:t>
            </a:r>
            <a:endParaRPr lang="en-US" b="1" dirty="0"/>
          </a:p>
        </p:txBody>
      </p:sp>
    </p:spTree>
    <p:extLst>
      <p:ext uri="{BB962C8B-B14F-4D97-AF65-F5344CB8AC3E}">
        <p14:creationId xmlns:p14="http://schemas.microsoft.com/office/powerpoint/2010/main" val="1727943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728"/>
          </a:xfrm>
        </p:spPr>
        <p:txBody>
          <a:bodyPr>
            <a:noAutofit/>
          </a:bodyPr>
          <a:lstStyle/>
          <a:p>
            <a:r>
              <a:rPr lang="ar-IQ" sz="8000" b="1" dirty="0" smtClean="0">
                <a:cs typeface="Bold Italic Art" pitchFamily="2" charset="-78"/>
              </a:rPr>
              <a:t>شكرا لأصغائكم</a:t>
            </a:r>
            <a:endParaRPr lang="en-US" sz="8000" b="1" dirty="0">
              <a:cs typeface="Bold Italic Art" pitchFamily="2" charset="-78"/>
            </a:endParaRPr>
          </a:p>
        </p:txBody>
      </p:sp>
    </p:spTree>
    <p:extLst>
      <p:ext uri="{BB962C8B-B14F-4D97-AF65-F5344CB8AC3E}">
        <p14:creationId xmlns:p14="http://schemas.microsoft.com/office/powerpoint/2010/main" val="27561835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762000"/>
            <a:ext cx="8839200" cy="5509200"/>
          </a:xfrm>
          <a:prstGeom prst="rect">
            <a:avLst/>
          </a:prstGeom>
        </p:spPr>
        <p:txBody>
          <a:bodyPr wrap="square">
            <a:spAutoFit/>
          </a:bodyPr>
          <a:lstStyle/>
          <a:p>
            <a:pPr algn="just" rtl="1"/>
            <a:r>
              <a:rPr lang="ar-IQ" sz="3200" b="1" i="0" dirty="0" smtClean="0">
                <a:solidFill>
                  <a:srgbClr val="00008A"/>
                </a:solidFill>
                <a:effectLst/>
                <a:latin typeface="Arabic Transparent"/>
                <a:cs typeface="+mj-cs"/>
              </a:rPr>
              <a:t>وعندما نتحدث عن المياه في الاستزراع السمكي نشير إلى نقطتين وهما :</a:t>
            </a:r>
          </a:p>
          <a:p>
            <a:pPr algn="just" rtl="1"/>
            <a:r>
              <a:rPr lang="ar-IQ" sz="3200" b="1" i="0" dirty="0" smtClean="0">
                <a:solidFill>
                  <a:srgbClr val="00008A"/>
                </a:solidFill>
                <a:effectLst/>
                <a:latin typeface="Arabic Transparent"/>
                <a:cs typeface="+mj-cs"/>
              </a:rPr>
              <a:t>1 – موارد ومصادر المياه :</a:t>
            </a:r>
          </a:p>
          <a:p>
            <a:pPr algn="just" rtl="1"/>
            <a:r>
              <a:rPr lang="ar-IQ" sz="3200" b="1" i="0" dirty="0" smtClean="0">
                <a:solidFill>
                  <a:srgbClr val="222222"/>
                </a:solidFill>
                <a:effectLst/>
                <a:latin typeface="Arabic Transparent"/>
                <a:cs typeface="+mj-cs"/>
              </a:rPr>
              <a:t>فلابد من توافر الموارد والمصادر من المياه المناسبة للاستزراع السمكي بكمية وفيرة تسمح بتجديد مياه الأحواض السمكية باستمرار ونمو الأسماك على مدار الموسم دون حدوث ندرة في المياه في أي وقت من الأوقات.</a:t>
            </a:r>
            <a:endParaRPr lang="ar-IQ" sz="3200" b="0" i="0" dirty="0" smtClean="0">
              <a:solidFill>
                <a:srgbClr val="222222"/>
              </a:solidFill>
              <a:effectLst/>
              <a:latin typeface="Arabic Transparent"/>
              <a:cs typeface="+mj-cs"/>
            </a:endParaRPr>
          </a:p>
          <a:p>
            <a:pPr algn="just" rtl="1"/>
            <a:r>
              <a:rPr lang="ar-IQ" sz="3200" b="1" i="0" dirty="0" smtClean="0">
                <a:solidFill>
                  <a:srgbClr val="00008A"/>
                </a:solidFill>
                <a:effectLst/>
                <a:latin typeface="Arabic Transparent"/>
                <a:cs typeface="+mj-cs"/>
              </a:rPr>
              <a:t>2 – جودة المياه :</a:t>
            </a:r>
          </a:p>
          <a:p>
            <a:pPr algn="just" rtl="1"/>
            <a:r>
              <a:rPr lang="ar-IQ" sz="3200" b="1" i="0" dirty="0" smtClean="0">
                <a:solidFill>
                  <a:srgbClr val="222222"/>
                </a:solidFill>
                <a:effectLst/>
                <a:latin typeface="Arabic Transparent"/>
                <a:cs typeface="+mj-cs"/>
              </a:rPr>
              <a:t>وتشمل جميع الخواص الفيزيائية والكيميائية والبيولوجية للمياه، ونشير هنا إلى انه كلما كانت جودة المياه مرتفعة كلما قلت كمية المياه المستخدمة في الاستزراع السمكي. </a:t>
            </a:r>
          </a:p>
        </p:txBody>
      </p:sp>
    </p:spTree>
    <p:extLst>
      <p:ext uri="{BB962C8B-B14F-4D97-AF65-F5344CB8AC3E}">
        <p14:creationId xmlns:p14="http://schemas.microsoft.com/office/powerpoint/2010/main" val="41446328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13064"/>
            <a:ext cx="8534400" cy="4524315"/>
          </a:xfrm>
          <a:prstGeom prst="rect">
            <a:avLst/>
          </a:prstGeom>
        </p:spPr>
        <p:txBody>
          <a:bodyPr wrap="square">
            <a:spAutoFit/>
          </a:bodyPr>
          <a:lstStyle/>
          <a:p>
            <a:pPr lvl="0" algn="just" rtl="1"/>
            <a:r>
              <a:rPr lang="ar-IQ" sz="3200" b="1" dirty="0" smtClean="0">
                <a:solidFill>
                  <a:srgbClr val="222222"/>
                </a:solidFill>
                <a:latin typeface="Arabic Transparent"/>
                <a:cs typeface="+mj-cs"/>
              </a:rPr>
              <a:t>وتشير التقارير الخاصة بالاستزراع السمكي هو ان ارتفاع التكاليف ناتجة بصورة رئيسية من مصدرين وهما الاعلاف وتجهيز الاحواض بالماء وخاصة عندما يتم استخدام مضخات  نتيجة ارتفاع تكاليف الوقود المستخدم لهذه العملية.</a:t>
            </a:r>
          </a:p>
          <a:p>
            <a:pPr lvl="0" algn="just" rtl="1"/>
            <a:r>
              <a:rPr lang="ar-IQ" sz="3200" b="1" dirty="0" smtClean="0">
                <a:solidFill>
                  <a:srgbClr val="222222"/>
                </a:solidFill>
                <a:latin typeface="Arabic Transparent"/>
                <a:cs typeface="+mj-cs"/>
              </a:rPr>
              <a:t>لذلك </a:t>
            </a:r>
            <a:r>
              <a:rPr lang="ar-IQ" sz="3200" b="1" dirty="0">
                <a:solidFill>
                  <a:srgbClr val="222222"/>
                </a:solidFill>
                <a:latin typeface="Arabic Transparent"/>
                <a:cs typeface="+mj-cs"/>
              </a:rPr>
              <a:t>كان من الضروري متابعة خواص وعوامل جودة المياه بصفة مستمرة للتحكم بها وذلك عن طريق قياس هذه العوامل وخواص المياه التي تؤثر على حالتها </a:t>
            </a:r>
            <a:r>
              <a:rPr lang="ar-IQ" sz="3200" b="1" dirty="0" smtClean="0">
                <a:solidFill>
                  <a:srgbClr val="222222"/>
                </a:solidFill>
                <a:latin typeface="Arabic Transparent"/>
                <a:cs typeface="+mj-cs"/>
              </a:rPr>
              <a:t>وجودتها</a:t>
            </a:r>
            <a:r>
              <a:rPr lang="en-US" sz="3200" b="1" dirty="0" smtClean="0">
                <a:solidFill>
                  <a:srgbClr val="222222"/>
                </a:solidFill>
                <a:latin typeface="Arabic Transparent"/>
                <a:cs typeface="+mj-cs"/>
              </a:rPr>
              <a:t> </a:t>
            </a:r>
            <a:r>
              <a:rPr lang="ar-IQ" sz="3200" b="1" dirty="0" smtClean="0">
                <a:solidFill>
                  <a:srgbClr val="222222"/>
                </a:solidFill>
                <a:latin typeface="Arabic Transparent"/>
                <a:cs typeface="+mj-cs"/>
              </a:rPr>
              <a:t>اذ ان الحفاظ على جودة ونوعية المياه يؤدي الى تقليل الحاجة الى المياه </a:t>
            </a:r>
            <a:r>
              <a:rPr lang="ar-IQ" sz="3200" b="1" dirty="0">
                <a:solidFill>
                  <a:srgbClr val="222222"/>
                </a:solidFill>
                <a:latin typeface="Arabic Transparent"/>
                <a:cs typeface="+mj-cs"/>
              </a:rPr>
              <a:t>وهذا ما سنتعرض له خلال الأجزاء </a:t>
            </a:r>
            <a:r>
              <a:rPr lang="ar-IQ" sz="3200" b="1" dirty="0" smtClean="0">
                <a:solidFill>
                  <a:srgbClr val="222222"/>
                </a:solidFill>
                <a:latin typeface="Arabic Transparent"/>
                <a:cs typeface="+mj-cs"/>
              </a:rPr>
              <a:t>القادمة.</a:t>
            </a:r>
            <a:endParaRPr lang="ar-IQ" sz="3200" dirty="0">
              <a:solidFill>
                <a:srgbClr val="222222"/>
              </a:solidFill>
              <a:latin typeface="Arabic Transparent"/>
              <a:cs typeface="+mj-cs"/>
            </a:endParaRPr>
          </a:p>
        </p:txBody>
      </p:sp>
    </p:spTree>
    <p:extLst>
      <p:ext uri="{BB962C8B-B14F-4D97-AF65-F5344CB8AC3E}">
        <p14:creationId xmlns:p14="http://schemas.microsoft.com/office/powerpoint/2010/main" val="23643517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620000" cy="2554545"/>
          </a:xfrm>
          <a:prstGeom prst="rect">
            <a:avLst/>
          </a:prstGeom>
        </p:spPr>
        <p:txBody>
          <a:bodyPr wrap="square">
            <a:spAutoFit/>
          </a:bodyPr>
          <a:lstStyle/>
          <a:p>
            <a:pPr algn="justLow" rtl="1"/>
            <a:r>
              <a:rPr lang="ar-IQ" sz="3200" b="1" i="0" dirty="0" smtClean="0">
                <a:solidFill>
                  <a:srgbClr val="222222"/>
                </a:solidFill>
                <a:effectLst/>
                <a:latin typeface="Arabic Transparent"/>
                <a:cs typeface="+mj-cs"/>
              </a:rPr>
              <a:t>توجد قياسات مختلفة لتقييم حالة مياه الاستزراع السمكي، منها ما هو موسمي أو نصف موسمي مثل قياس المعادن الثقيلة، ومنها ما هو يومي أو أسبوعي مثل الأكسجين الذائب والنتريت و النترات، ونتحدث هنا عن القياسات اليومية والأسبوعية.</a:t>
            </a:r>
            <a:endParaRPr lang="en-US" sz="3200" dirty="0">
              <a:cs typeface="+mj-cs"/>
            </a:endParaRPr>
          </a:p>
        </p:txBody>
      </p:sp>
    </p:spTree>
    <p:extLst>
      <p:ext uri="{BB962C8B-B14F-4D97-AF65-F5344CB8AC3E}">
        <p14:creationId xmlns:p14="http://schemas.microsoft.com/office/powerpoint/2010/main" val="12696152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pPr rtl="1"/>
            <a:r>
              <a:rPr lang="ar-IQ" b="1" dirty="0" smtClean="0">
                <a:solidFill>
                  <a:srgbClr val="C00000"/>
                </a:solidFill>
              </a:rPr>
              <a:t>العوامل المؤثرة على جودة ونوعية مياه الاستزراع المائي</a:t>
            </a:r>
            <a:br>
              <a:rPr lang="ar-IQ" b="1" dirty="0" smtClean="0">
                <a:solidFill>
                  <a:srgbClr val="C00000"/>
                </a:solidFill>
              </a:rPr>
            </a:br>
            <a:r>
              <a:rPr lang="ar-IQ" sz="3200" b="1" dirty="0" smtClean="0">
                <a:solidFill>
                  <a:srgbClr val="C00000"/>
                </a:solidFill>
              </a:rPr>
              <a:t>هنالك مجموعة من العوامل المتداخلة مع بعضها والتي يؤثر بعضها على الاخر والتي تؤثر على نوعية وجودة مياه الاستزراع السمكي بصورة خاصة والمائي بصورة عامة:</a:t>
            </a:r>
            <a:br>
              <a:rPr lang="ar-IQ" sz="3200" b="1" dirty="0" smtClean="0">
                <a:solidFill>
                  <a:srgbClr val="C00000"/>
                </a:solidFill>
              </a:rPr>
            </a:br>
            <a:r>
              <a:rPr lang="ar-IQ" sz="3200" b="1" dirty="0" smtClean="0">
                <a:solidFill>
                  <a:srgbClr val="C00000"/>
                </a:solidFill>
              </a:rPr>
              <a:t>اولا : العوامل الكيميائية</a:t>
            </a:r>
            <a:br>
              <a:rPr lang="ar-IQ" sz="3200" b="1" dirty="0" smtClean="0">
                <a:solidFill>
                  <a:srgbClr val="C00000"/>
                </a:solidFill>
              </a:rPr>
            </a:br>
            <a:r>
              <a:rPr lang="ar-IQ" sz="3200" b="1" dirty="0" smtClean="0">
                <a:solidFill>
                  <a:srgbClr val="C00000"/>
                </a:solidFill>
              </a:rPr>
              <a:t>ثانيا : العوامل الفيزيائية</a:t>
            </a:r>
            <a:br>
              <a:rPr lang="ar-IQ" sz="3200" b="1" dirty="0" smtClean="0">
                <a:solidFill>
                  <a:srgbClr val="C00000"/>
                </a:solidFill>
              </a:rPr>
            </a:br>
            <a:r>
              <a:rPr lang="ar-IQ" sz="3200" b="1" dirty="0" smtClean="0">
                <a:solidFill>
                  <a:srgbClr val="C00000"/>
                </a:solidFill>
              </a:rPr>
              <a:t>ثالثا : العوامل البيولوجية</a:t>
            </a:r>
            <a:endParaRPr lang="en-US" b="1" dirty="0">
              <a:solidFill>
                <a:srgbClr val="C00000"/>
              </a:solidFill>
            </a:endParaRPr>
          </a:p>
        </p:txBody>
      </p:sp>
    </p:spTree>
    <p:extLst>
      <p:ext uri="{BB962C8B-B14F-4D97-AF65-F5344CB8AC3E}">
        <p14:creationId xmlns:p14="http://schemas.microsoft.com/office/powerpoint/2010/main" val="17893557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8229600" cy="2308324"/>
          </a:xfrm>
          <a:prstGeom prst="rect">
            <a:avLst/>
          </a:prstGeom>
        </p:spPr>
        <p:txBody>
          <a:bodyPr wrap="square">
            <a:spAutoFit/>
          </a:bodyPr>
          <a:lstStyle/>
          <a:p>
            <a:pPr algn="just" rtl="1"/>
            <a:endParaRPr lang="en-US" sz="4800" b="1" i="0" dirty="0" smtClean="0">
              <a:solidFill>
                <a:srgbClr val="00008A"/>
              </a:solidFill>
              <a:effectLst/>
              <a:latin typeface="Arabic Transparent"/>
              <a:cs typeface="+mj-cs"/>
            </a:endParaRPr>
          </a:p>
          <a:p>
            <a:pPr algn="just" rtl="1"/>
            <a:endParaRPr lang="en-US" sz="4800" b="1" dirty="0">
              <a:solidFill>
                <a:srgbClr val="00008A"/>
              </a:solidFill>
              <a:latin typeface="Arabic Transparent"/>
              <a:cs typeface="+mj-cs"/>
            </a:endParaRPr>
          </a:p>
          <a:p>
            <a:pPr algn="just" rtl="1"/>
            <a:r>
              <a:rPr lang="en-US" sz="4800" b="1" i="0" dirty="0" smtClean="0">
                <a:solidFill>
                  <a:srgbClr val="00008A"/>
                </a:solidFill>
                <a:effectLst/>
                <a:latin typeface="Arabic Transparent"/>
                <a:cs typeface="+mj-cs"/>
              </a:rPr>
              <a:t>        </a:t>
            </a:r>
            <a:r>
              <a:rPr lang="ar-IQ" sz="4800" b="1" i="0" dirty="0" smtClean="0">
                <a:solidFill>
                  <a:srgbClr val="00008A"/>
                </a:solidFill>
                <a:effectLst/>
                <a:latin typeface="Arabic Transparent"/>
                <a:cs typeface="+mj-cs"/>
              </a:rPr>
              <a:t>أولاً : العوامل الكيميائية</a:t>
            </a:r>
          </a:p>
        </p:txBody>
      </p:sp>
    </p:spTree>
    <p:extLst>
      <p:ext uri="{BB962C8B-B14F-4D97-AF65-F5344CB8AC3E}">
        <p14:creationId xmlns:p14="http://schemas.microsoft.com/office/powerpoint/2010/main" val="15512614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990600"/>
            <a:ext cx="8915400" cy="3724096"/>
          </a:xfrm>
          <a:prstGeom prst="rect">
            <a:avLst/>
          </a:prstGeom>
        </p:spPr>
        <p:txBody>
          <a:bodyPr wrap="square">
            <a:spAutoFit/>
          </a:bodyPr>
          <a:lstStyle/>
          <a:p>
            <a:pPr algn="just" rtl="1"/>
            <a:r>
              <a:rPr lang="en-US" sz="4400" b="1" i="0" dirty="0" smtClean="0">
                <a:solidFill>
                  <a:srgbClr val="FF0000"/>
                </a:solidFill>
                <a:effectLst/>
                <a:latin typeface="Arabic Transparent"/>
                <a:cs typeface="+mj-cs"/>
              </a:rPr>
              <a:t>1</a:t>
            </a:r>
            <a:r>
              <a:rPr lang="ar-IQ" sz="4400" b="1" i="0" dirty="0" smtClean="0">
                <a:solidFill>
                  <a:srgbClr val="FF0000"/>
                </a:solidFill>
                <a:effectLst/>
                <a:latin typeface="Arabic Transparent"/>
                <a:cs typeface="+mj-cs"/>
              </a:rPr>
              <a:t>- الأوكسجين الذائب :</a:t>
            </a:r>
          </a:p>
          <a:p>
            <a:pPr algn="just" rtl="1"/>
            <a:r>
              <a:rPr lang="en-US" sz="3200" b="1" i="0" dirty="0" smtClean="0">
                <a:solidFill>
                  <a:srgbClr val="222222"/>
                </a:solidFill>
                <a:effectLst/>
                <a:latin typeface="Arabic Transparent"/>
                <a:cs typeface="+mj-cs"/>
              </a:rPr>
              <a:t>   </a:t>
            </a:r>
            <a:r>
              <a:rPr lang="ar-IQ" sz="3200" b="1" i="0" dirty="0" smtClean="0">
                <a:solidFill>
                  <a:srgbClr val="222222"/>
                </a:solidFill>
                <a:effectLst/>
                <a:latin typeface="Arabic Transparent"/>
                <a:cs typeface="+mj-cs"/>
              </a:rPr>
              <a:t>يعتبر أهم عامل لحياة الكائنات الحية وخصوصاً الأسماك في المياه، عندما يكون مستوى الأكسجين الذائب في المياه مرتفعاً وفى الحدود المثلى يكون الحوض السمكي آمن بنسبة كبيرة جداً. </a:t>
            </a:r>
          </a:p>
          <a:p>
            <a:pPr algn="just" rtl="1"/>
            <a:r>
              <a:rPr lang="ar-IQ" sz="3200" b="1" i="0" dirty="0" smtClean="0">
                <a:solidFill>
                  <a:srgbClr val="222222"/>
                </a:solidFill>
                <a:effectLst/>
                <a:latin typeface="Arabic Transparent"/>
                <a:cs typeface="+mj-cs"/>
              </a:rPr>
              <a:t>يكون في أعلى مستوياته مع شروق الشمس، وذلك تأثراً بعملية التمثيل الضوئي.</a:t>
            </a:r>
            <a:endParaRPr lang="ar-IQ" sz="3200" b="0" i="0" dirty="0" smtClean="0">
              <a:solidFill>
                <a:srgbClr val="222222"/>
              </a:solidFill>
              <a:effectLst/>
              <a:latin typeface="Arabic Transparent"/>
              <a:cs typeface="+mj-cs"/>
            </a:endParaRPr>
          </a:p>
          <a:p>
            <a:pPr algn="just" rtl="1"/>
            <a:r>
              <a:rPr lang="ar-IQ" sz="3200" b="1" i="0" dirty="0" smtClean="0">
                <a:solidFill>
                  <a:srgbClr val="222222"/>
                </a:solidFill>
                <a:effectLst/>
                <a:latin typeface="Arabic Transparent"/>
                <a:cs typeface="+mj-cs"/>
              </a:rPr>
              <a:t>.</a:t>
            </a:r>
            <a:endParaRPr lang="ar-IQ" sz="3200" b="0" i="0" dirty="0">
              <a:solidFill>
                <a:srgbClr val="222222"/>
              </a:solidFill>
              <a:effectLst/>
              <a:latin typeface="Arabic Transparent"/>
              <a:cs typeface="+mj-cs"/>
            </a:endParaRPr>
          </a:p>
        </p:txBody>
      </p:sp>
    </p:spTree>
    <p:extLst>
      <p:ext uri="{BB962C8B-B14F-4D97-AF65-F5344CB8AC3E}">
        <p14:creationId xmlns:p14="http://schemas.microsoft.com/office/powerpoint/2010/main" val="1066538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326</TotalTime>
  <Words>795</Words>
  <Application>Microsoft Office PowerPoint</Application>
  <PresentationFormat>On-screen Show (4:3)</PresentationFormat>
  <Paragraphs>96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Waveform</vt:lpstr>
      <vt:lpstr>        نوعية مياه الاستزراع المائي  اعداد الدكتور صادق جواد محمد وحدة الاستزراع المائي – كلية الزراعة جامعة البصرة صادق جواد محمد وحدة الاستزراع المائي كلية الزراعة – جامعة البصرة</vt:lpstr>
      <vt:lpstr>PowerPoint Presentation</vt:lpstr>
      <vt:lpstr>PowerPoint Presentation</vt:lpstr>
      <vt:lpstr>PowerPoint Presentation</vt:lpstr>
      <vt:lpstr>PowerPoint Presentation</vt:lpstr>
      <vt:lpstr>PowerPoint Presentation</vt:lpstr>
      <vt:lpstr>العوامل المؤثرة على جودة ونوعية مياه الاستزراع المائي هنالك مجموعة من العوامل المتداخلة مع بعضها والتي يؤثر بعضها على الاخر والتي تؤثر على نوعية وجودة مياه الاستزراع السمكي بصورة خاصة والمائي بصورة عامة: اولا : العوامل الكيميائية ثانيا : العوامل الفيزيائية ثالثا : العوامل البيولوجية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ثانيا: العوامل الفيزيائية 1- درجة الحرارة درجة الحرارة المثلى لنمو أسماك المياه الدافئة من 20 - 28° م. وتكون طريقة قياس درجة الحرارة في المياه في أبسط حالتها باستخدام محرار زئبقي، أو عن طريقة اجهزة قياس الأوكسجين أو الملوحة أو الpH حيث يكون بها حساس للحرارة.    </vt:lpstr>
      <vt:lpstr>PowerPoint Presentation</vt:lpstr>
      <vt:lpstr>PowerPoint Presentation</vt:lpstr>
      <vt:lpstr>PowerPoint Presentation</vt:lpstr>
      <vt:lpstr>PowerPoint Presentation</vt:lpstr>
      <vt:lpstr>PowerPoint Presentation</vt:lpstr>
      <vt:lpstr>العوال البيولوجية وتتمثل هذه العوامل بالتفاعلات الحيوية للأحياء المتواجدة في المسطح المائي </vt:lpstr>
      <vt:lpstr>شكرا لأصغائكم</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dc:creator>
  <cp:lastModifiedBy>Maher</cp:lastModifiedBy>
  <cp:revision>57</cp:revision>
  <dcterms:created xsi:type="dcterms:W3CDTF">2017-09-18T16:09:38Z</dcterms:created>
  <dcterms:modified xsi:type="dcterms:W3CDTF">2022-06-29T05:51:36Z</dcterms:modified>
</cp:coreProperties>
</file>